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66"/>
  </p:notesMasterIdLst>
  <p:handoutMasterIdLst>
    <p:handoutMasterId r:id="rId67"/>
  </p:handoutMasterIdLst>
  <p:sldIdLst>
    <p:sldId id="317" r:id="rId2"/>
    <p:sldId id="289" r:id="rId3"/>
    <p:sldId id="318" r:id="rId4"/>
    <p:sldId id="320" r:id="rId5"/>
    <p:sldId id="323" r:id="rId6"/>
    <p:sldId id="321" r:id="rId7"/>
    <p:sldId id="260" r:id="rId8"/>
    <p:sldId id="261" r:id="rId9"/>
    <p:sldId id="316" r:id="rId10"/>
    <p:sldId id="266" r:id="rId11"/>
    <p:sldId id="401" r:id="rId12"/>
    <p:sldId id="269" r:id="rId13"/>
    <p:sldId id="284" r:id="rId14"/>
    <p:sldId id="403" r:id="rId15"/>
    <p:sldId id="388" r:id="rId16"/>
    <p:sldId id="473" r:id="rId17"/>
    <p:sldId id="391" r:id="rId18"/>
    <p:sldId id="392" r:id="rId19"/>
    <p:sldId id="393" r:id="rId20"/>
    <p:sldId id="394" r:id="rId21"/>
    <p:sldId id="402" r:id="rId22"/>
    <p:sldId id="340" r:id="rId23"/>
    <p:sldId id="342" r:id="rId24"/>
    <p:sldId id="468" r:id="rId25"/>
    <p:sldId id="395" r:id="rId26"/>
    <p:sldId id="357" r:id="rId27"/>
    <p:sldId id="358" r:id="rId28"/>
    <p:sldId id="359" r:id="rId29"/>
    <p:sldId id="360" r:id="rId30"/>
    <p:sldId id="361" r:id="rId31"/>
    <p:sldId id="362" r:id="rId32"/>
    <p:sldId id="463" r:id="rId33"/>
    <p:sldId id="469" r:id="rId34"/>
    <p:sldId id="405" r:id="rId35"/>
    <p:sldId id="287" r:id="rId36"/>
    <p:sldId id="288" r:id="rId37"/>
    <p:sldId id="313" r:id="rId38"/>
    <p:sldId id="315" r:id="rId39"/>
    <p:sldId id="399" r:id="rId40"/>
    <p:sldId id="406" r:id="rId41"/>
    <p:sldId id="470" r:id="rId42"/>
    <p:sldId id="454" r:id="rId43"/>
    <p:sldId id="471" r:id="rId44"/>
    <p:sldId id="472" r:id="rId45"/>
    <p:sldId id="466" r:id="rId46"/>
    <p:sldId id="453" r:id="rId47"/>
    <p:sldId id="275" r:id="rId48"/>
    <p:sldId id="475" r:id="rId49"/>
    <p:sldId id="476" r:id="rId50"/>
    <p:sldId id="477" r:id="rId51"/>
    <p:sldId id="478" r:id="rId52"/>
    <p:sldId id="479" r:id="rId53"/>
    <p:sldId id="480" r:id="rId54"/>
    <p:sldId id="455" r:id="rId55"/>
    <p:sldId id="481" r:id="rId56"/>
    <p:sldId id="474" r:id="rId57"/>
    <p:sldId id="324" r:id="rId58"/>
    <p:sldId id="458" r:id="rId59"/>
    <p:sldId id="459" r:id="rId60"/>
    <p:sldId id="461" r:id="rId61"/>
    <p:sldId id="462" r:id="rId62"/>
    <p:sldId id="482" r:id="rId63"/>
    <p:sldId id="310" r:id="rId64"/>
    <p:sldId id="330" r:id="rId65"/>
  </p:sldIdLst>
  <p:sldSz cx="9144000" cy="6858000" type="screen4x3"/>
  <p:notesSz cx="7010400" cy="9296400"/>
  <p:defaultTextStyle>
    <a:defPPr>
      <a:defRPr lang="en-CA"/>
    </a:defPPr>
    <a:lvl1pPr algn="l" rtl="0" fontAlgn="base">
      <a:spcBef>
        <a:spcPct val="0"/>
      </a:spcBef>
      <a:spcAft>
        <a:spcPct val="0"/>
      </a:spcAft>
      <a:defRPr sz="3200" kern="1200">
        <a:solidFill>
          <a:schemeClr val="tx1"/>
        </a:solidFill>
        <a:latin typeface="Arial" charset="0"/>
        <a:ea typeface="+mn-ea"/>
        <a:cs typeface="+mn-cs"/>
      </a:defRPr>
    </a:lvl1pPr>
    <a:lvl2pPr marL="457200" algn="l" rtl="0" fontAlgn="base">
      <a:spcBef>
        <a:spcPct val="0"/>
      </a:spcBef>
      <a:spcAft>
        <a:spcPct val="0"/>
      </a:spcAft>
      <a:defRPr sz="3200" kern="1200">
        <a:solidFill>
          <a:schemeClr val="tx1"/>
        </a:solidFill>
        <a:latin typeface="Arial" charset="0"/>
        <a:ea typeface="+mn-ea"/>
        <a:cs typeface="+mn-cs"/>
      </a:defRPr>
    </a:lvl2pPr>
    <a:lvl3pPr marL="914400" algn="l" rtl="0" fontAlgn="base">
      <a:spcBef>
        <a:spcPct val="0"/>
      </a:spcBef>
      <a:spcAft>
        <a:spcPct val="0"/>
      </a:spcAft>
      <a:defRPr sz="3200" kern="1200">
        <a:solidFill>
          <a:schemeClr val="tx1"/>
        </a:solidFill>
        <a:latin typeface="Arial" charset="0"/>
        <a:ea typeface="+mn-ea"/>
        <a:cs typeface="+mn-cs"/>
      </a:defRPr>
    </a:lvl3pPr>
    <a:lvl4pPr marL="1371600" algn="l" rtl="0" fontAlgn="base">
      <a:spcBef>
        <a:spcPct val="0"/>
      </a:spcBef>
      <a:spcAft>
        <a:spcPct val="0"/>
      </a:spcAft>
      <a:defRPr sz="3200" kern="1200">
        <a:solidFill>
          <a:schemeClr val="tx1"/>
        </a:solidFill>
        <a:latin typeface="Arial" charset="0"/>
        <a:ea typeface="+mn-ea"/>
        <a:cs typeface="+mn-cs"/>
      </a:defRPr>
    </a:lvl4pPr>
    <a:lvl5pPr marL="1828800" algn="l" rtl="0" fontAlgn="base">
      <a:spcBef>
        <a:spcPct val="0"/>
      </a:spcBef>
      <a:spcAft>
        <a:spcPct val="0"/>
      </a:spcAft>
      <a:defRPr sz="3200" kern="1200">
        <a:solidFill>
          <a:schemeClr val="tx1"/>
        </a:solidFill>
        <a:latin typeface="Arial" charset="0"/>
        <a:ea typeface="+mn-ea"/>
        <a:cs typeface="+mn-cs"/>
      </a:defRPr>
    </a:lvl5pPr>
    <a:lvl6pPr marL="2286000" algn="l" defTabSz="914400" rtl="0" eaLnBrk="1" latinLnBrk="0" hangingPunct="1">
      <a:defRPr sz="3200" kern="1200">
        <a:solidFill>
          <a:schemeClr val="tx1"/>
        </a:solidFill>
        <a:latin typeface="Arial" charset="0"/>
        <a:ea typeface="+mn-ea"/>
        <a:cs typeface="+mn-cs"/>
      </a:defRPr>
    </a:lvl6pPr>
    <a:lvl7pPr marL="2743200" algn="l" defTabSz="914400" rtl="0" eaLnBrk="1" latinLnBrk="0" hangingPunct="1">
      <a:defRPr sz="3200" kern="1200">
        <a:solidFill>
          <a:schemeClr val="tx1"/>
        </a:solidFill>
        <a:latin typeface="Arial" charset="0"/>
        <a:ea typeface="+mn-ea"/>
        <a:cs typeface="+mn-cs"/>
      </a:defRPr>
    </a:lvl7pPr>
    <a:lvl8pPr marL="3200400" algn="l" defTabSz="914400" rtl="0" eaLnBrk="1" latinLnBrk="0" hangingPunct="1">
      <a:defRPr sz="3200" kern="1200">
        <a:solidFill>
          <a:schemeClr val="tx1"/>
        </a:solidFill>
        <a:latin typeface="Arial" charset="0"/>
        <a:ea typeface="+mn-ea"/>
        <a:cs typeface="+mn-cs"/>
      </a:defRPr>
    </a:lvl8pPr>
    <a:lvl9pPr marL="3657600" algn="l" defTabSz="914400" rtl="0" eaLnBrk="1" latinLnBrk="0" hangingPunct="1">
      <a:defRPr sz="32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9900"/>
    <a:srgbClr val="021204"/>
    <a:srgbClr val="FFFF66"/>
    <a:srgbClr val="FF9933"/>
    <a:srgbClr val="00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1" d="100"/>
          <a:sy n="71" d="100"/>
        </p:scale>
        <p:origin x="-48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0524"/>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image" Target="../media/image10.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0.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2.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4.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6.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5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6898"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336899" name="Rectangle 3"/>
          <p:cNvSpPr>
            <a:spLocks noGrp="1" noChangeArrowheads="1"/>
          </p:cNvSpPr>
          <p:nvPr>
            <p:ph type="dt" sz="quarter" idx="1"/>
          </p:nvPr>
        </p:nvSpPr>
        <p:spPr bwMode="auto">
          <a:xfrm>
            <a:off x="3970338"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CA"/>
          </a:p>
        </p:txBody>
      </p:sp>
      <p:sp>
        <p:nvSpPr>
          <p:cNvPr id="336900" name="Rectangle 4"/>
          <p:cNvSpPr>
            <a:spLocks noGrp="1" noChangeArrowheads="1"/>
          </p:cNvSpPr>
          <p:nvPr>
            <p:ph type="ftr" sz="quarter" idx="2"/>
          </p:nvPr>
        </p:nvSpPr>
        <p:spPr bwMode="auto">
          <a:xfrm>
            <a:off x="0"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CA"/>
          </a:p>
        </p:txBody>
      </p:sp>
      <p:sp>
        <p:nvSpPr>
          <p:cNvPr id="336901" name="Rectangle 5"/>
          <p:cNvSpPr>
            <a:spLocks noGrp="1" noChangeArrowheads="1"/>
          </p:cNvSpPr>
          <p:nvPr>
            <p:ph type="sldNum" sz="quarter" idx="3"/>
          </p:nvPr>
        </p:nvSpPr>
        <p:spPr bwMode="auto">
          <a:xfrm>
            <a:off x="3970338"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AA0335E4-6598-43A7-A858-6A267D4E8A9C}" type="slidenum">
              <a:rPr lang="en-CA"/>
              <a:pPr/>
              <a:t>‹#›</a:t>
            </a:fld>
            <a:endParaRPr lang="en-CA"/>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defTabSz="931863">
              <a:defRPr sz="1200"/>
            </a:lvl1pPr>
          </a:lstStyle>
          <a:p>
            <a:endParaRPr lang="en-CA"/>
          </a:p>
        </p:txBody>
      </p:sp>
      <p:sp>
        <p:nvSpPr>
          <p:cNvPr id="8195" name="Rectangle 3"/>
          <p:cNvSpPr>
            <a:spLocks noGrp="1" noChangeArrowheads="1"/>
          </p:cNvSpPr>
          <p:nvPr>
            <p:ph type="dt" idx="1"/>
          </p:nvPr>
        </p:nvSpPr>
        <p:spPr bwMode="auto">
          <a:xfrm>
            <a:off x="3970338"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defTabSz="931863">
              <a:defRPr sz="1200"/>
            </a:lvl1pPr>
          </a:lstStyle>
          <a:p>
            <a:endParaRPr lang="en-CA"/>
          </a:p>
        </p:txBody>
      </p:sp>
      <p:sp>
        <p:nvSpPr>
          <p:cNvPr id="8196" name="Rectangle 4"/>
          <p:cNvSpPr>
            <a:spLocks noRo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a:effectLst/>
        </p:spPr>
      </p:sp>
      <p:sp>
        <p:nvSpPr>
          <p:cNvPr id="8197" name="Rectangle 5"/>
          <p:cNvSpPr>
            <a:spLocks noGrp="1" noChangeArrowheads="1"/>
          </p:cNvSpPr>
          <p:nvPr>
            <p:ph type="body" sz="quarter" idx="3"/>
          </p:nvPr>
        </p:nvSpPr>
        <p:spPr bwMode="auto">
          <a:xfrm>
            <a:off x="701675" y="4416425"/>
            <a:ext cx="5607050" cy="4183063"/>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8198" name="Rectangle 6"/>
          <p:cNvSpPr>
            <a:spLocks noGrp="1" noChangeArrowheads="1"/>
          </p:cNvSpPr>
          <p:nvPr>
            <p:ph type="ftr" sz="quarter" idx="4"/>
          </p:nvPr>
        </p:nvSpPr>
        <p:spPr bwMode="auto">
          <a:xfrm>
            <a:off x="0" y="8829675"/>
            <a:ext cx="3038475"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defTabSz="931863">
              <a:defRPr sz="1200"/>
            </a:lvl1pPr>
          </a:lstStyle>
          <a:p>
            <a:endParaRPr lang="en-CA"/>
          </a:p>
        </p:txBody>
      </p:sp>
      <p:sp>
        <p:nvSpPr>
          <p:cNvPr id="8199" name="Rectangle 7"/>
          <p:cNvSpPr>
            <a:spLocks noGrp="1" noChangeArrowheads="1"/>
          </p:cNvSpPr>
          <p:nvPr>
            <p:ph type="sldNum" sz="quarter" idx="5"/>
          </p:nvPr>
        </p:nvSpPr>
        <p:spPr bwMode="auto">
          <a:xfrm>
            <a:off x="3970338" y="8829675"/>
            <a:ext cx="3038475"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defTabSz="931863">
              <a:defRPr sz="1200"/>
            </a:lvl1pPr>
          </a:lstStyle>
          <a:p>
            <a:fld id="{26D9AD46-38CB-4052-9B37-078C072F981F}" type="slidenum">
              <a:rPr lang="en-CA"/>
              <a:pPr/>
              <a:t>‹#›</a:t>
            </a:fld>
            <a:endParaRPr lang="en-CA"/>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D2A6248-294F-43B2-B86E-5D8B767CE37F}" type="slidenum">
              <a:rPr lang="en-CA"/>
              <a:pPr/>
              <a:t>7</a:t>
            </a:fld>
            <a:endParaRPr lang="en-CA"/>
          </a:p>
        </p:txBody>
      </p:sp>
      <p:sp>
        <p:nvSpPr>
          <p:cNvPr id="9218" name="Rectangle 2"/>
          <p:cNvSpPr>
            <a:spLocks noRot="1" noChangeArrowheads="1" noTextEdit="1"/>
          </p:cNvSpPr>
          <p:nvPr>
            <p:ph type="sldImg"/>
          </p:nvPr>
        </p:nvSpPr>
        <p:spPr>
          <a:ln/>
        </p:spPr>
      </p:sp>
      <p:sp>
        <p:nvSpPr>
          <p:cNvPr id="92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1ED5140-3F06-42B9-B59E-02439EA3449B}" type="slidenum">
              <a:rPr lang="en-CA"/>
              <a:pPr/>
              <a:t>8</a:t>
            </a:fld>
            <a:endParaRPr lang="en-CA"/>
          </a:p>
        </p:txBody>
      </p:sp>
      <p:sp>
        <p:nvSpPr>
          <p:cNvPr id="11266" name="Rectangle 2"/>
          <p:cNvSpPr>
            <a:spLocks noRot="1" noChangeArrowheads="1" noTextEdit="1"/>
          </p:cNvSpPr>
          <p:nvPr>
            <p:ph type="sldImg"/>
          </p:nvPr>
        </p:nvSpPr>
        <p:spPr>
          <a:ln/>
        </p:spPr>
      </p:sp>
      <p:sp>
        <p:nvSpPr>
          <p:cNvPr id="112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927625-3851-4EB2-8881-3DC9D9AED5BB}" type="slidenum">
              <a:rPr lang="en-CA"/>
              <a:pPr/>
              <a:t>10</a:t>
            </a:fld>
            <a:endParaRPr lang="en-CA"/>
          </a:p>
        </p:txBody>
      </p:sp>
      <p:sp>
        <p:nvSpPr>
          <p:cNvPr id="25602" name="Rectangle 2"/>
          <p:cNvSpPr>
            <a:spLocks noRot="1" noChangeArrowheads="1" noTextEdit="1"/>
          </p:cNvSpPr>
          <p:nvPr>
            <p:ph type="sldImg"/>
          </p:nvPr>
        </p:nvSpPr>
        <p:spPr>
          <a:ln/>
        </p:spPr>
      </p:sp>
      <p:sp>
        <p:nvSpPr>
          <p:cNvPr id="256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0F0FD6A-F179-4604-8451-DDA08EB9CBC4}" type="slidenum">
              <a:rPr lang="en-CA"/>
              <a:pPr/>
              <a:t>11</a:t>
            </a:fld>
            <a:endParaRPr lang="en-CA"/>
          </a:p>
        </p:txBody>
      </p:sp>
      <p:sp>
        <p:nvSpPr>
          <p:cNvPr id="221186" name="Rectangle 2"/>
          <p:cNvSpPr>
            <a:spLocks noRot="1" noChangeArrowheads="1" noTextEdit="1"/>
          </p:cNvSpPr>
          <p:nvPr>
            <p:ph type="sldImg"/>
          </p:nvPr>
        </p:nvSpPr>
        <p:spPr>
          <a:xfrm>
            <a:off x="1185863" y="698500"/>
            <a:ext cx="4641850" cy="3481388"/>
          </a:xfrm>
          <a:ln/>
        </p:spPr>
      </p:sp>
      <p:sp>
        <p:nvSpPr>
          <p:cNvPr id="221187" name="Rectangle 3"/>
          <p:cNvSpPr>
            <a:spLocks noGrp="1" noChangeArrowheads="1"/>
          </p:cNvSpPr>
          <p:nvPr>
            <p:ph type="body" idx="1"/>
          </p:nvPr>
        </p:nvSpPr>
        <p:spPr>
          <a:xfrm>
            <a:off x="935038" y="4419600"/>
            <a:ext cx="5140325" cy="4179888"/>
          </a:xfrm>
        </p:spPr>
        <p:txBody>
          <a:bodyPr lIns="96596" tIns="48297" rIns="96596" bIns="48297"/>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a:ln/>
        </p:spPr>
        <p:txBody>
          <a:bodyPr/>
          <a:lstStyle/>
          <a:p>
            <a:fld id="{56D7E1E3-48B7-4B8A-BB04-8DE9F4D9B19B}" type="slidenum">
              <a:rPr lang="en-CA"/>
              <a:pPr/>
              <a:t>12</a:t>
            </a:fld>
            <a:endParaRPr lang="en-CA"/>
          </a:p>
        </p:txBody>
      </p:sp>
      <p:sp>
        <p:nvSpPr>
          <p:cNvPr id="31746" name="Rectangle 2"/>
          <p:cNvSpPr>
            <a:spLocks noRot="1" noChangeArrowheads="1" noTextEdit="1"/>
          </p:cNvSpPr>
          <p:nvPr>
            <p:ph type="sldImg"/>
          </p:nvPr>
        </p:nvSpPr>
        <p:spPr>
          <a:xfrm>
            <a:off x="1190625" y="701675"/>
            <a:ext cx="4630738" cy="3473450"/>
          </a:xfrm>
          <a:ln w="12700" cap="flat">
            <a:solidFill>
              <a:schemeClr val="tx1"/>
            </a:solidFill>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ECDF3E0-872B-4B05-BB93-672C6B8FADE0}" type="slidenum">
              <a:rPr lang="en-CA"/>
              <a:pPr/>
              <a:t>24</a:t>
            </a:fld>
            <a:endParaRPr lang="en-CA"/>
          </a:p>
        </p:txBody>
      </p:sp>
      <p:sp>
        <p:nvSpPr>
          <p:cNvPr id="329730" name="Rectangle 2"/>
          <p:cNvSpPr>
            <a:spLocks noRot="1" noChangeArrowheads="1" noTextEdit="1"/>
          </p:cNvSpPr>
          <p:nvPr>
            <p:ph type="sldImg"/>
          </p:nvPr>
        </p:nvSpPr>
        <p:spPr>
          <a:ln/>
        </p:spPr>
      </p:sp>
      <p:sp>
        <p:nvSpPr>
          <p:cNvPr id="3297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83EC8E-2981-40BE-9CB7-B9880C868705}" type="slidenum">
              <a:rPr lang="en-CA"/>
              <a:pPr/>
              <a:t>28</a:t>
            </a:fld>
            <a:endParaRPr lang="en-CA"/>
          </a:p>
        </p:txBody>
      </p:sp>
      <p:sp>
        <p:nvSpPr>
          <p:cNvPr id="166914" name="Rectangle 2"/>
          <p:cNvSpPr>
            <a:spLocks noRot="1" noChangeArrowheads="1" noTextEdit="1"/>
          </p:cNvSpPr>
          <p:nvPr>
            <p:ph type="sldImg"/>
          </p:nvPr>
        </p:nvSpPr>
        <p:spPr>
          <a:xfrm>
            <a:off x="1181100" y="695325"/>
            <a:ext cx="4648200" cy="3486150"/>
          </a:xfrm>
          <a:ln/>
        </p:spPr>
      </p:sp>
      <p:sp>
        <p:nvSpPr>
          <p:cNvPr id="166915" name="Rectangle 3"/>
          <p:cNvSpPr>
            <a:spLocks noGrp="1" noChangeArrowheads="1"/>
          </p:cNvSpPr>
          <p:nvPr>
            <p:ph type="body" idx="1"/>
          </p:nvPr>
        </p:nvSpPr>
        <p:spPr>
          <a:xfrm>
            <a:off x="701675" y="4416425"/>
            <a:ext cx="5607050" cy="4184650"/>
          </a:xfrm>
        </p:spPr>
        <p:txBody>
          <a:bodyPr/>
          <a:lstStyle/>
          <a:p>
            <a:r>
              <a:rPr lang="en-US"/>
              <a:t>There have been some tweaks</a:t>
            </a:r>
          </a:p>
          <a:p>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487E4A1-CB31-4935-B7F9-DF2F60BAF83D}" type="slidenum">
              <a:rPr lang="en-CA"/>
              <a:pPr/>
              <a:t>29</a:t>
            </a:fld>
            <a:endParaRPr lang="en-CA"/>
          </a:p>
        </p:txBody>
      </p:sp>
      <p:sp>
        <p:nvSpPr>
          <p:cNvPr id="168962" name="Rectangle 2"/>
          <p:cNvSpPr>
            <a:spLocks noRot="1" noChangeArrowheads="1" noTextEdit="1"/>
          </p:cNvSpPr>
          <p:nvPr>
            <p:ph type="sldImg"/>
          </p:nvPr>
        </p:nvSpPr>
        <p:spPr>
          <a:xfrm>
            <a:off x="1181100" y="695325"/>
            <a:ext cx="4648200" cy="3486150"/>
          </a:xfrm>
          <a:ln/>
        </p:spPr>
      </p:sp>
      <p:sp>
        <p:nvSpPr>
          <p:cNvPr id="168963" name="Rectangle 3"/>
          <p:cNvSpPr>
            <a:spLocks noGrp="1" noChangeArrowheads="1"/>
          </p:cNvSpPr>
          <p:nvPr>
            <p:ph type="body" idx="1"/>
          </p:nvPr>
        </p:nvSpPr>
        <p:spPr>
          <a:xfrm>
            <a:off x="701675" y="4416425"/>
            <a:ext cx="5607050" cy="4184650"/>
          </a:xfrm>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BA5DF8-71BE-4E3B-A0CB-917E7C6B088E}" type="slidenum">
              <a:rPr lang="en-CA"/>
              <a:pPr/>
              <a:t>30</a:t>
            </a:fld>
            <a:endParaRPr lang="en-CA"/>
          </a:p>
        </p:txBody>
      </p:sp>
      <p:sp>
        <p:nvSpPr>
          <p:cNvPr id="171010" name="Rectangle 2"/>
          <p:cNvSpPr>
            <a:spLocks noRot="1" noChangeArrowheads="1" noTextEdit="1"/>
          </p:cNvSpPr>
          <p:nvPr>
            <p:ph type="sldImg"/>
          </p:nvPr>
        </p:nvSpPr>
        <p:spPr>
          <a:xfrm>
            <a:off x="1181100" y="695325"/>
            <a:ext cx="4648200" cy="3486150"/>
          </a:xfrm>
          <a:ln/>
        </p:spPr>
      </p:sp>
      <p:sp>
        <p:nvSpPr>
          <p:cNvPr id="171011" name="Rectangle 3"/>
          <p:cNvSpPr>
            <a:spLocks noGrp="1" noChangeArrowheads="1"/>
          </p:cNvSpPr>
          <p:nvPr>
            <p:ph type="body" idx="1"/>
          </p:nvPr>
        </p:nvSpPr>
        <p:spPr>
          <a:xfrm>
            <a:off x="701675" y="4416425"/>
            <a:ext cx="5607050" cy="4184650"/>
          </a:xfrm>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263CF0-1573-4A6F-9BEC-61C47DD3298B}" type="slidenum">
              <a:rPr lang="en-CA"/>
              <a:pPr/>
              <a:t>31</a:t>
            </a:fld>
            <a:endParaRPr lang="en-CA"/>
          </a:p>
        </p:txBody>
      </p:sp>
      <p:sp>
        <p:nvSpPr>
          <p:cNvPr id="173058" name="Rectangle 2"/>
          <p:cNvSpPr>
            <a:spLocks noRot="1" noChangeArrowheads="1" noTextEdit="1"/>
          </p:cNvSpPr>
          <p:nvPr>
            <p:ph type="sldImg"/>
          </p:nvPr>
        </p:nvSpPr>
        <p:spPr>
          <a:xfrm>
            <a:off x="1181100" y="695325"/>
            <a:ext cx="4648200" cy="3486150"/>
          </a:xfrm>
          <a:ln/>
        </p:spPr>
      </p:sp>
      <p:sp>
        <p:nvSpPr>
          <p:cNvPr id="173059" name="Rectangle 3"/>
          <p:cNvSpPr>
            <a:spLocks noGrp="1" noChangeArrowheads="1"/>
          </p:cNvSpPr>
          <p:nvPr>
            <p:ph type="body" idx="1"/>
          </p:nvPr>
        </p:nvSpPr>
        <p:spPr>
          <a:xfrm>
            <a:off x="701675" y="4416425"/>
            <a:ext cx="5607050" cy="4184650"/>
          </a:xfrm>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05B3BAD-D690-474B-A0B9-2FC657FE7EB2}" type="slidenum">
              <a:rPr lang="en-CA"/>
              <a:pPr/>
              <a:t>33</a:t>
            </a:fld>
            <a:endParaRPr lang="en-CA"/>
          </a:p>
        </p:txBody>
      </p:sp>
      <p:sp>
        <p:nvSpPr>
          <p:cNvPr id="331778" name="Rectangle 2"/>
          <p:cNvSpPr>
            <a:spLocks noRot="1" noChangeArrowheads="1" noTextEdit="1"/>
          </p:cNvSpPr>
          <p:nvPr>
            <p:ph type="sldImg"/>
          </p:nvPr>
        </p:nvSpPr>
        <p:spPr>
          <a:ln/>
        </p:spPr>
      </p:sp>
      <p:sp>
        <p:nvSpPr>
          <p:cNvPr id="3317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4D6204C-9788-45D2-8192-8614E144B1B9}" type="slidenum">
              <a:rPr lang="en-CA"/>
              <a:pPr/>
              <a:t>35</a:t>
            </a:fld>
            <a:endParaRPr lang="en-CA"/>
          </a:p>
        </p:txBody>
      </p:sp>
      <p:sp>
        <p:nvSpPr>
          <p:cNvPr id="66562" name="Rectangle 2"/>
          <p:cNvSpPr>
            <a:spLocks noRot="1" noChangeArrowheads="1" noTextEdit="1"/>
          </p:cNvSpPr>
          <p:nvPr>
            <p:ph type="sldImg"/>
          </p:nvPr>
        </p:nvSpPr>
        <p:spPr>
          <a:ln/>
        </p:spPr>
      </p:sp>
      <p:sp>
        <p:nvSpPr>
          <p:cNvPr id="665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632724-7140-4FC9-BE49-4EFD00AE7E75}" type="slidenum">
              <a:rPr lang="en-CA"/>
              <a:pPr/>
              <a:t>42</a:t>
            </a:fld>
            <a:endParaRPr lang="en-CA"/>
          </a:p>
        </p:txBody>
      </p:sp>
      <p:sp>
        <p:nvSpPr>
          <p:cNvPr id="303106" name="Rectangle 2"/>
          <p:cNvSpPr>
            <a:spLocks noRot="1" noChangeArrowheads="1" noTextEdit="1"/>
          </p:cNvSpPr>
          <p:nvPr>
            <p:ph type="sldImg"/>
          </p:nvPr>
        </p:nvSpPr>
        <p:spPr>
          <a:ln/>
        </p:spPr>
      </p:sp>
      <p:sp>
        <p:nvSpPr>
          <p:cNvPr id="303107" name="Rectangle 3"/>
          <p:cNvSpPr>
            <a:spLocks noGrp="1" noChangeArrowheads="1"/>
          </p:cNvSpPr>
          <p:nvPr>
            <p:ph type="body" idx="1"/>
          </p:nvPr>
        </p:nvSpPr>
        <p:spPr/>
        <p:txBody>
          <a:bodyPr/>
          <a:lstStyle/>
          <a:p>
            <a:pPr marL="228600" indent="-228600">
              <a:lnSpc>
                <a:spcPct val="90000"/>
              </a:lnSpc>
            </a:pPr>
            <a:endParaRPr lang="en-US" sz="10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1FF353-6C1E-4AF7-A382-21E4557ABE71}" type="slidenum">
              <a:rPr lang="en-CA"/>
              <a:pPr/>
              <a:t>45</a:t>
            </a:fld>
            <a:endParaRPr lang="en-CA"/>
          </a:p>
        </p:txBody>
      </p:sp>
      <p:sp>
        <p:nvSpPr>
          <p:cNvPr id="325634" name="Rectangle 2"/>
          <p:cNvSpPr>
            <a:spLocks noRot="1" noChangeArrowheads="1" noTextEdit="1"/>
          </p:cNvSpPr>
          <p:nvPr>
            <p:ph type="sldImg"/>
          </p:nvPr>
        </p:nvSpPr>
        <p:spPr>
          <a:ln/>
        </p:spPr>
      </p:sp>
      <p:sp>
        <p:nvSpPr>
          <p:cNvPr id="325635" name="Rectangle 3"/>
          <p:cNvSpPr>
            <a:spLocks noGrp="1" noChangeArrowheads="1"/>
          </p:cNvSpPr>
          <p:nvPr>
            <p:ph type="body" idx="1"/>
          </p:nvPr>
        </p:nvSpPr>
        <p:spPr/>
        <p:txBody>
          <a:bodyPr/>
          <a:lstStyle/>
          <a:p>
            <a:endParaRPr lang="en-US" sz="14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a:ln/>
        </p:spPr>
        <p:txBody>
          <a:bodyPr/>
          <a:lstStyle/>
          <a:p>
            <a:fld id="{9C61C42D-95A3-458D-8CE1-6086762A4F9C}" type="slidenum">
              <a:rPr lang="en-CA"/>
              <a:pPr/>
              <a:t>47</a:t>
            </a:fld>
            <a:endParaRPr lang="en-CA"/>
          </a:p>
        </p:txBody>
      </p:sp>
      <p:sp>
        <p:nvSpPr>
          <p:cNvPr id="44034" name="Rectangle 2"/>
          <p:cNvSpPr>
            <a:spLocks noRot="1" noChangeArrowheads="1" noTextEdit="1"/>
          </p:cNvSpPr>
          <p:nvPr>
            <p:ph type="sldImg"/>
          </p:nvPr>
        </p:nvSpPr>
        <p:spPr>
          <a:xfrm>
            <a:off x="1190625" y="701675"/>
            <a:ext cx="4630738" cy="3473450"/>
          </a:xfrm>
          <a:ln w="12700" cap="flat">
            <a:solidFill>
              <a:schemeClr val="tx1"/>
            </a:solidFill>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85B2214-9D4E-49D5-B1E7-C4AA7667031D}" type="slidenum">
              <a:rPr lang="en-CA"/>
              <a:pPr/>
              <a:t>50</a:t>
            </a:fld>
            <a:endParaRPr lang="en-CA"/>
          </a:p>
        </p:txBody>
      </p:sp>
      <p:sp>
        <p:nvSpPr>
          <p:cNvPr id="345090" name="Rectangle 2"/>
          <p:cNvSpPr>
            <a:spLocks noRot="1" noChangeArrowheads="1" noTextEdit="1"/>
          </p:cNvSpPr>
          <p:nvPr>
            <p:ph type="sldImg"/>
          </p:nvPr>
        </p:nvSpPr>
        <p:spPr>
          <a:xfrm>
            <a:off x="1190625" y="398463"/>
            <a:ext cx="4630738" cy="3473450"/>
          </a:xfrm>
          <a:ln w="12700" cap="flat">
            <a:solidFill>
              <a:schemeClr val="tx1"/>
            </a:solidFill>
          </a:ln>
        </p:spPr>
      </p:sp>
      <p:sp>
        <p:nvSpPr>
          <p:cNvPr id="345091" name="Rectangle 3"/>
          <p:cNvSpPr>
            <a:spLocks noGrp="1" noChangeArrowheads="1"/>
          </p:cNvSpPr>
          <p:nvPr>
            <p:ph type="body" idx="1"/>
          </p:nvPr>
        </p:nvSpPr>
        <p:spPr>
          <a:xfrm>
            <a:off x="935038" y="4416425"/>
            <a:ext cx="5140325" cy="4184650"/>
          </a:xfrm>
          <a:noFill/>
          <a:ln/>
        </p:spPr>
        <p:txBody>
          <a:bodyPr lIns="92210" tIns="46106" rIns="92210" bIns="46106"/>
          <a:lstStyle/>
          <a:p>
            <a:pPr defTabSz="955675">
              <a:lnSpc>
                <a:spcPct val="90000"/>
              </a:lnSpc>
            </a:pPr>
            <a:r>
              <a:rPr lang="en-CA"/>
              <a:t>  </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176BF0-44D6-47A7-A88D-6D3B1CFBB62D}" type="slidenum">
              <a:rPr lang="en-CA"/>
              <a:pPr/>
              <a:t>54</a:t>
            </a:fld>
            <a:endParaRPr lang="en-CA"/>
          </a:p>
        </p:txBody>
      </p:sp>
      <p:sp>
        <p:nvSpPr>
          <p:cNvPr id="305154" name="Rectangle 2"/>
          <p:cNvSpPr>
            <a:spLocks noRot="1" noChangeArrowheads="1" noTextEdit="1"/>
          </p:cNvSpPr>
          <p:nvPr>
            <p:ph type="sldImg"/>
          </p:nvPr>
        </p:nvSpPr>
        <p:spPr>
          <a:ln/>
        </p:spPr>
      </p:sp>
      <p:sp>
        <p:nvSpPr>
          <p:cNvPr id="305155" name="Rectangle 3"/>
          <p:cNvSpPr>
            <a:spLocks noGrp="1" noChangeArrowheads="1"/>
          </p:cNvSpPr>
          <p:nvPr>
            <p:ph type="body" idx="1"/>
          </p:nvPr>
        </p:nvSpPr>
        <p:spPr/>
        <p:txBody>
          <a:bodyPr/>
          <a:lstStyle/>
          <a:p>
            <a:r>
              <a:rPr lang="en-US"/>
              <a:t>Photo: Scouler’s corydalis</a:t>
            </a:r>
          </a:p>
          <a:p>
            <a:pPr>
              <a:buFontTx/>
              <a:buChar char="•"/>
            </a:pPr>
            <a:r>
              <a:rPr lang="en-CA"/>
              <a:t>This plant, Scouler’s corydalis, is another example of a species that was downlisted, in this case to not at risk, when it was reassessed by COSEWIC.  </a:t>
            </a:r>
          </a:p>
          <a:p>
            <a:pPr>
              <a:buFontTx/>
              <a:buChar char="•"/>
            </a:pPr>
            <a:r>
              <a:rPr lang="en-CA"/>
              <a:t>Increased inventory efforts and the establishment of wildlife habitat areas protecting large populations of this species were the reasons for downlisting.  </a:t>
            </a:r>
          </a:p>
          <a:p>
            <a:pPr>
              <a:buFontTx/>
              <a:buChar char="•"/>
            </a:pPr>
            <a:r>
              <a:rPr lang="en-CA"/>
              <a:t>It likely that once this species makes it though the SARA listing/delisting process (which takes approximately one year from the time of COSEWIC reassessment), that it will be removed from the SARA list.</a:t>
            </a:r>
          </a:p>
          <a:p>
            <a:pPr>
              <a:buFontTx/>
              <a:buChar char="•"/>
            </a:pPr>
            <a:r>
              <a:rPr lang="en-CA"/>
              <a:t>Many species are considered to be at risk simply because they are known from very few locations in the province.  Increased inventory efforts for these species often results in their reassessment in a lower risk category.  </a:t>
            </a:r>
          </a:p>
          <a:p>
            <a:pPr>
              <a:buFontTx/>
              <a:buChar char="•"/>
            </a:pPr>
            <a:r>
              <a:rPr lang="en-CA"/>
              <a:t>One example of this was a major inventory effort undertaken by the Conservation Data Centre for dragonflies in BC.  </a:t>
            </a:r>
          </a:p>
          <a:p>
            <a:pPr>
              <a:buFontTx/>
              <a:buChar char="•"/>
            </a:pPr>
            <a:r>
              <a:rPr lang="en-CA"/>
              <a:t>Other species that were placed at risk, or, in the case of sea otter, extirpated in BC, have achieved significant recovery through management, or prohibition of harvesting.  </a:t>
            </a:r>
          </a:p>
          <a:p>
            <a:pPr>
              <a:buFontTx/>
              <a:buChar char="•"/>
            </a:pPr>
            <a:r>
              <a:rPr lang="en-CA"/>
              <a:t>Sea otter was re-introduced to the coast of BC between 1969 and 1972, and since then, their populations have been gradually expanding.  They were assessed by COSEWIC as endangered in 1978 and 1986, downlisted to threatened in 1996, and may be reassessed as special concern at COSEWIC’s next assessment meeting in May 2007.  [</a:t>
            </a:r>
            <a:r>
              <a:rPr lang="en-US"/>
              <a:t>the species specialist subcommittee has recommended an assessment of special concern, but this does not guarantee the final assessment]</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5D727F0-BAAE-49E5-828C-2CE0634E4A19}" type="slidenum">
              <a:rPr lang="en-CA"/>
              <a:pPr/>
              <a:t>61</a:t>
            </a:fld>
            <a:endParaRPr lang="en-CA"/>
          </a:p>
        </p:txBody>
      </p:sp>
      <p:sp>
        <p:nvSpPr>
          <p:cNvPr id="316418" name="Rectangle 2"/>
          <p:cNvSpPr>
            <a:spLocks noRot="1" noChangeArrowheads="1" noTextEdit="1"/>
          </p:cNvSpPr>
          <p:nvPr>
            <p:ph type="sldImg"/>
          </p:nvPr>
        </p:nvSpPr>
        <p:spPr>
          <a:ln/>
        </p:spPr>
      </p:sp>
      <p:sp>
        <p:nvSpPr>
          <p:cNvPr id="316419" name="Rectangle 3"/>
          <p:cNvSpPr>
            <a:spLocks noGrp="1" noChangeArrowheads="1"/>
          </p:cNvSpPr>
          <p:nvPr>
            <p:ph type="body" idx="1"/>
          </p:nvPr>
        </p:nvSpPr>
        <p:spPr/>
        <p:txBody>
          <a:bodyPr/>
          <a:lstStyle/>
          <a:p>
            <a:pPr>
              <a:buFontTx/>
              <a:buChar char="•"/>
            </a:pPr>
            <a:r>
              <a:rPr lang="en-CA"/>
              <a:t>This new tool is based on a scientific rationale for assigning conservation priorities and identifying key management actions for endangered species</a:t>
            </a:r>
          </a:p>
          <a:p>
            <a:pPr>
              <a:buFontTx/>
              <a:buChar char="•"/>
            </a:pPr>
            <a:r>
              <a:rPr lang="en-CA"/>
              <a:t>The aim is to provide a </a:t>
            </a:r>
            <a:r>
              <a:rPr lang="en-CA" b="1"/>
              <a:t>repeatable, transparent, automated</a:t>
            </a:r>
            <a:r>
              <a:rPr lang="en-CA"/>
              <a:t> process for assigning conservation priorities and actions</a:t>
            </a:r>
          </a:p>
          <a:p>
            <a:pPr>
              <a:buFontTx/>
              <a:buChar char="•"/>
            </a:pPr>
            <a:r>
              <a:rPr lang="en-CA"/>
              <a:t>A collaboration between Fred Bunnell, University of British Columbia; David Fraser, Ministry of Environment; Andrew Harcombe, Nature Conservancy of Canada</a:t>
            </a:r>
          </a:p>
          <a:p>
            <a:pPr>
              <a:buFontTx/>
              <a:buChar char="•"/>
            </a:pPr>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2530" name="Group 2"/>
          <p:cNvGrpSpPr>
            <a:grpSpLocks/>
          </p:cNvGrpSpPr>
          <p:nvPr/>
        </p:nvGrpSpPr>
        <p:grpSpPr bwMode="auto">
          <a:xfrm>
            <a:off x="0" y="0"/>
            <a:ext cx="9140825" cy="6850063"/>
            <a:chOff x="0" y="0"/>
            <a:chExt cx="5758" cy="4315"/>
          </a:xfrm>
        </p:grpSpPr>
        <p:grpSp>
          <p:nvGrpSpPr>
            <p:cNvPr id="22531" name="Group 3"/>
            <p:cNvGrpSpPr>
              <a:grpSpLocks/>
            </p:cNvGrpSpPr>
            <p:nvPr userDrawn="1"/>
          </p:nvGrpSpPr>
          <p:grpSpPr bwMode="auto">
            <a:xfrm>
              <a:off x="1728" y="2230"/>
              <a:ext cx="4027" cy="2085"/>
              <a:chOff x="1728" y="2230"/>
              <a:chExt cx="4027" cy="2085"/>
            </a:xfrm>
          </p:grpSpPr>
          <p:sp>
            <p:nvSpPr>
              <p:cNvPr id="22532"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endParaRPr lang="en-US"/>
              </a:p>
            </p:txBody>
          </p:sp>
          <p:sp>
            <p:nvSpPr>
              <p:cNvPr id="22533"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endParaRPr lang="en-US"/>
              </a:p>
            </p:txBody>
          </p:sp>
          <p:sp>
            <p:nvSpPr>
              <p:cNvPr id="22534"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endParaRPr lang="en-US"/>
              </a:p>
            </p:txBody>
          </p:sp>
          <p:sp>
            <p:nvSpPr>
              <p:cNvPr id="22535"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endParaRPr lang="en-US"/>
              </a:p>
            </p:txBody>
          </p:sp>
          <p:sp>
            <p:nvSpPr>
              <p:cNvPr id="22536"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endParaRPr lang="en-US"/>
              </a:p>
            </p:txBody>
          </p:sp>
        </p:grpSp>
        <p:sp>
          <p:nvSpPr>
            <p:cNvPr id="22537"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endParaRPr lang="en-US"/>
            </a:p>
          </p:txBody>
        </p:sp>
        <p:sp>
          <p:nvSpPr>
            <p:cNvPr id="22538"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endParaRPr lang="en-US"/>
            </a:p>
          </p:txBody>
        </p:sp>
      </p:grpSp>
      <p:sp>
        <p:nvSpPr>
          <p:cNvPr id="22539" name="Rectangle 11"/>
          <p:cNvSpPr>
            <a:spLocks noGrp="1" noChangeArrowheads="1"/>
          </p:cNvSpPr>
          <p:nvPr>
            <p:ph type="ctrTitle" sz="quarter"/>
          </p:nvPr>
        </p:nvSpPr>
        <p:spPr>
          <a:xfrm>
            <a:off x="685800" y="1736725"/>
            <a:ext cx="7772400" cy="1920875"/>
          </a:xfrm>
        </p:spPr>
        <p:txBody>
          <a:bodyPr/>
          <a:lstStyle>
            <a:lvl1pPr>
              <a:defRPr sz="6000"/>
            </a:lvl1pPr>
          </a:lstStyle>
          <a:p>
            <a:r>
              <a:rPr lang="en-CA"/>
              <a:t>Click to edit Master title style</a:t>
            </a:r>
          </a:p>
        </p:txBody>
      </p:sp>
      <p:sp>
        <p:nvSpPr>
          <p:cNvPr id="22540"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CA"/>
              <a:t>Click to edit Master subtitle style</a:t>
            </a:r>
          </a:p>
        </p:txBody>
      </p:sp>
      <p:sp>
        <p:nvSpPr>
          <p:cNvPr id="22541" name="Rectangle 13"/>
          <p:cNvSpPr>
            <a:spLocks noGrp="1" noChangeArrowheads="1"/>
          </p:cNvSpPr>
          <p:nvPr>
            <p:ph type="dt" sz="quarter" idx="2"/>
          </p:nvPr>
        </p:nvSpPr>
        <p:spPr>
          <a:xfrm>
            <a:off x="457200" y="6248400"/>
            <a:ext cx="2133600" cy="476250"/>
          </a:xfrm>
        </p:spPr>
        <p:txBody>
          <a:bodyPr/>
          <a:lstStyle>
            <a:lvl1pPr>
              <a:defRPr/>
            </a:lvl1pPr>
          </a:lstStyle>
          <a:p>
            <a:endParaRPr lang="en-CA"/>
          </a:p>
        </p:txBody>
      </p:sp>
      <p:sp>
        <p:nvSpPr>
          <p:cNvPr id="22542" name="Rectangle 14"/>
          <p:cNvSpPr>
            <a:spLocks noGrp="1" noChangeArrowheads="1"/>
          </p:cNvSpPr>
          <p:nvPr>
            <p:ph type="ftr" sz="quarter" idx="3"/>
          </p:nvPr>
        </p:nvSpPr>
        <p:spPr>
          <a:xfrm>
            <a:off x="3124200" y="6251575"/>
            <a:ext cx="2895600" cy="476250"/>
          </a:xfrm>
        </p:spPr>
        <p:txBody>
          <a:bodyPr/>
          <a:lstStyle>
            <a:lvl1pPr>
              <a:defRPr/>
            </a:lvl1pPr>
          </a:lstStyle>
          <a:p>
            <a:endParaRPr lang="en-CA"/>
          </a:p>
        </p:txBody>
      </p:sp>
      <p:sp>
        <p:nvSpPr>
          <p:cNvPr id="22543" name="Rectangle 15"/>
          <p:cNvSpPr>
            <a:spLocks noGrp="1" noChangeArrowheads="1"/>
          </p:cNvSpPr>
          <p:nvPr>
            <p:ph type="sldNum" sz="quarter" idx="4"/>
          </p:nvPr>
        </p:nvSpPr>
        <p:spPr>
          <a:xfrm>
            <a:off x="6553200" y="6254750"/>
            <a:ext cx="2133600" cy="476250"/>
          </a:xfrm>
        </p:spPr>
        <p:txBody>
          <a:bodyPr/>
          <a:lstStyle>
            <a:lvl1pPr>
              <a:defRPr/>
            </a:lvl1pPr>
          </a:lstStyle>
          <a:p>
            <a:fld id="{06EA30ED-4F8D-406D-A1CA-F3930FD295C4}" type="slidenum">
              <a:rPr lang="en-CA"/>
              <a:pPr/>
              <a:t>‹#›</a:t>
            </a:fld>
            <a:endParaRPr lang="en-CA"/>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Slide Number Placeholder 4"/>
          <p:cNvSpPr>
            <a:spLocks noGrp="1"/>
          </p:cNvSpPr>
          <p:nvPr>
            <p:ph type="sldNum" sz="quarter" idx="11"/>
          </p:nvPr>
        </p:nvSpPr>
        <p:spPr/>
        <p:txBody>
          <a:bodyPr/>
          <a:lstStyle>
            <a:lvl1pPr>
              <a:defRPr/>
            </a:lvl1pPr>
          </a:lstStyle>
          <a:p>
            <a:fld id="{793A74AC-04AE-41C1-B965-FC7FACA15F3D}" type="slidenum">
              <a:rPr lang="en-CA"/>
              <a:pPr/>
              <a:t>‹#›</a:t>
            </a:fld>
            <a:endParaRPr lang="en-CA"/>
          </a:p>
        </p:txBody>
      </p:sp>
      <p:sp>
        <p:nvSpPr>
          <p:cNvPr id="6" name="Footer Placeholder 5"/>
          <p:cNvSpPr>
            <a:spLocks noGrp="1"/>
          </p:cNvSpPr>
          <p:nvPr>
            <p:ph type="ftr" sz="quarter" idx="12"/>
          </p:nvPr>
        </p:nvSpPr>
        <p:spPr/>
        <p:txBody>
          <a:bodyPr/>
          <a:lstStyle>
            <a:lvl1pPr>
              <a:defRPr/>
            </a:lvl1pPr>
          </a:lstStyle>
          <a:p>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CA"/>
          </a:p>
        </p:txBody>
      </p:sp>
      <p:sp>
        <p:nvSpPr>
          <p:cNvPr id="5" name="Slide Number Placeholder 4"/>
          <p:cNvSpPr>
            <a:spLocks noGrp="1"/>
          </p:cNvSpPr>
          <p:nvPr>
            <p:ph type="sldNum" sz="quarter" idx="11"/>
          </p:nvPr>
        </p:nvSpPr>
        <p:spPr/>
        <p:txBody>
          <a:bodyPr/>
          <a:lstStyle>
            <a:lvl1pPr>
              <a:defRPr/>
            </a:lvl1pPr>
          </a:lstStyle>
          <a:p>
            <a:fld id="{12673D87-6133-4808-A4A9-411B10646867}" type="slidenum">
              <a:rPr lang="en-CA"/>
              <a:pPr/>
              <a:t>‹#›</a:t>
            </a:fld>
            <a:endParaRPr lang="en-CA"/>
          </a:p>
        </p:txBody>
      </p:sp>
      <p:sp>
        <p:nvSpPr>
          <p:cNvPr id="6" name="Footer Placeholder 5"/>
          <p:cNvSpPr>
            <a:spLocks noGrp="1"/>
          </p:cNvSpPr>
          <p:nvPr>
            <p:ph type="ftr" sz="quarter" idx="12"/>
          </p:nvPr>
        </p:nvSpPr>
        <p:spPr/>
        <p:txBody>
          <a:bodyPr/>
          <a:lstStyle>
            <a:lvl1pPr>
              <a:defRPr/>
            </a:lvl1pPr>
          </a:lstStyle>
          <a:p>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CA"/>
          </a:p>
        </p:txBody>
      </p:sp>
      <p:sp>
        <p:nvSpPr>
          <p:cNvPr id="6" name="Slide Number Placeholder 5"/>
          <p:cNvSpPr>
            <a:spLocks noGrp="1"/>
          </p:cNvSpPr>
          <p:nvPr>
            <p:ph type="sldNum" sz="quarter" idx="11"/>
          </p:nvPr>
        </p:nvSpPr>
        <p:spPr/>
        <p:txBody>
          <a:bodyPr/>
          <a:lstStyle>
            <a:lvl1pPr>
              <a:defRPr/>
            </a:lvl1pPr>
          </a:lstStyle>
          <a:p>
            <a:fld id="{0DFF6FB1-6B5B-4B93-ADA1-9B61F62EC6FB}" type="slidenum">
              <a:rPr lang="en-CA"/>
              <a:pPr/>
              <a:t>‹#›</a:t>
            </a:fld>
            <a:endParaRPr lang="en-CA"/>
          </a:p>
        </p:txBody>
      </p:sp>
      <p:sp>
        <p:nvSpPr>
          <p:cNvPr id="7" name="Footer Placeholder 6"/>
          <p:cNvSpPr>
            <a:spLocks noGrp="1"/>
          </p:cNvSpPr>
          <p:nvPr>
            <p:ph type="ftr" sz="quarter" idx="12"/>
          </p:nvPr>
        </p:nvSpPr>
        <p:spPr/>
        <p:txBody>
          <a:bodyPr/>
          <a:lstStyle>
            <a:lvl1pPr>
              <a:defRPr/>
            </a:lvl1pPr>
          </a:lstStyle>
          <a:p>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CA"/>
          </a:p>
        </p:txBody>
      </p:sp>
      <p:sp>
        <p:nvSpPr>
          <p:cNvPr id="8" name="Slide Number Placeholder 7"/>
          <p:cNvSpPr>
            <a:spLocks noGrp="1"/>
          </p:cNvSpPr>
          <p:nvPr>
            <p:ph type="sldNum" sz="quarter" idx="11"/>
          </p:nvPr>
        </p:nvSpPr>
        <p:spPr/>
        <p:txBody>
          <a:bodyPr/>
          <a:lstStyle>
            <a:lvl1pPr>
              <a:defRPr/>
            </a:lvl1pPr>
          </a:lstStyle>
          <a:p>
            <a:fld id="{7A105361-16D2-473C-9E64-F10344A98611}" type="slidenum">
              <a:rPr lang="en-CA"/>
              <a:pPr/>
              <a:t>‹#›</a:t>
            </a:fld>
            <a:endParaRPr lang="en-CA"/>
          </a:p>
        </p:txBody>
      </p:sp>
      <p:sp>
        <p:nvSpPr>
          <p:cNvPr id="9" name="Footer Placeholder 8"/>
          <p:cNvSpPr>
            <a:spLocks noGrp="1"/>
          </p:cNvSpPr>
          <p:nvPr>
            <p:ph type="ftr" sz="quarter" idx="12"/>
          </p:nvPr>
        </p:nvSpPr>
        <p:spPr/>
        <p:txBody>
          <a:bodyPr/>
          <a:lstStyle>
            <a:lvl1pPr>
              <a:defRPr/>
            </a:lvl1pPr>
          </a:lstStyle>
          <a:p>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CA"/>
          </a:p>
        </p:txBody>
      </p:sp>
      <p:sp>
        <p:nvSpPr>
          <p:cNvPr id="4" name="Slide Number Placeholder 3"/>
          <p:cNvSpPr>
            <a:spLocks noGrp="1"/>
          </p:cNvSpPr>
          <p:nvPr>
            <p:ph type="sldNum" sz="quarter" idx="11"/>
          </p:nvPr>
        </p:nvSpPr>
        <p:spPr/>
        <p:txBody>
          <a:bodyPr/>
          <a:lstStyle>
            <a:lvl1pPr>
              <a:defRPr/>
            </a:lvl1pPr>
          </a:lstStyle>
          <a:p>
            <a:fld id="{11360288-6707-45DB-8ADC-65EF3EEF1A66}" type="slidenum">
              <a:rPr lang="en-CA"/>
              <a:pPr/>
              <a:t>‹#›</a:t>
            </a:fld>
            <a:endParaRPr lang="en-CA"/>
          </a:p>
        </p:txBody>
      </p:sp>
      <p:sp>
        <p:nvSpPr>
          <p:cNvPr id="5" name="Footer Placeholder 4"/>
          <p:cNvSpPr>
            <a:spLocks noGrp="1"/>
          </p:cNvSpPr>
          <p:nvPr>
            <p:ph type="ftr" sz="quarter" idx="12"/>
          </p:nvPr>
        </p:nvSpPr>
        <p:spPr/>
        <p:txBody>
          <a:bodyPr/>
          <a:lstStyle>
            <a:lvl1pPr>
              <a:defRPr/>
            </a:lvl1pPr>
          </a:lstStyle>
          <a:p>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CA"/>
          </a:p>
        </p:txBody>
      </p:sp>
      <p:sp>
        <p:nvSpPr>
          <p:cNvPr id="3" name="Slide Number Placeholder 2"/>
          <p:cNvSpPr>
            <a:spLocks noGrp="1"/>
          </p:cNvSpPr>
          <p:nvPr>
            <p:ph type="sldNum" sz="quarter" idx="11"/>
          </p:nvPr>
        </p:nvSpPr>
        <p:spPr/>
        <p:txBody>
          <a:bodyPr/>
          <a:lstStyle>
            <a:lvl1pPr>
              <a:defRPr/>
            </a:lvl1pPr>
          </a:lstStyle>
          <a:p>
            <a:fld id="{08E18D63-2419-4EB9-B72A-D49D776EBC24}" type="slidenum">
              <a:rPr lang="en-CA"/>
              <a:pPr/>
              <a:t>‹#›</a:t>
            </a:fld>
            <a:endParaRPr lang="en-CA"/>
          </a:p>
        </p:txBody>
      </p:sp>
      <p:sp>
        <p:nvSpPr>
          <p:cNvPr id="4" name="Footer Placeholder 3"/>
          <p:cNvSpPr>
            <a:spLocks noGrp="1"/>
          </p:cNvSpPr>
          <p:nvPr>
            <p:ph type="ftr" sz="quarter" idx="12"/>
          </p:nvPr>
        </p:nvSpPr>
        <p:spPr/>
        <p:txBody>
          <a:bodyPr/>
          <a:lstStyle>
            <a:lvl1pPr>
              <a:defRPr/>
            </a:lvl1pPr>
          </a:lstStyle>
          <a:p>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Slide Number Placeholder 5"/>
          <p:cNvSpPr>
            <a:spLocks noGrp="1"/>
          </p:cNvSpPr>
          <p:nvPr>
            <p:ph type="sldNum" sz="quarter" idx="11"/>
          </p:nvPr>
        </p:nvSpPr>
        <p:spPr/>
        <p:txBody>
          <a:bodyPr/>
          <a:lstStyle>
            <a:lvl1pPr>
              <a:defRPr/>
            </a:lvl1pPr>
          </a:lstStyle>
          <a:p>
            <a:fld id="{FBF2BAE6-4D7A-49C6-A1A8-AA9E31C59283}" type="slidenum">
              <a:rPr lang="en-CA"/>
              <a:pPr/>
              <a:t>‹#›</a:t>
            </a:fld>
            <a:endParaRPr lang="en-CA"/>
          </a:p>
        </p:txBody>
      </p:sp>
      <p:sp>
        <p:nvSpPr>
          <p:cNvPr id="7" name="Footer Placeholder 6"/>
          <p:cNvSpPr>
            <a:spLocks noGrp="1"/>
          </p:cNvSpPr>
          <p:nvPr>
            <p:ph type="ftr" sz="quarter" idx="12"/>
          </p:nvPr>
        </p:nvSpPr>
        <p:spPr/>
        <p:txBody>
          <a:bodyPr/>
          <a:lstStyle>
            <a:lvl1pPr>
              <a:defRPr/>
            </a:lvl1pPr>
          </a:lstStyle>
          <a:p>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Slide Number Placeholder 5"/>
          <p:cNvSpPr>
            <a:spLocks noGrp="1"/>
          </p:cNvSpPr>
          <p:nvPr>
            <p:ph type="sldNum" sz="quarter" idx="11"/>
          </p:nvPr>
        </p:nvSpPr>
        <p:spPr/>
        <p:txBody>
          <a:bodyPr/>
          <a:lstStyle>
            <a:lvl1pPr>
              <a:defRPr/>
            </a:lvl1pPr>
          </a:lstStyle>
          <a:p>
            <a:fld id="{47D78FFD-7773-4444-BB46-3C9592934E41}" type="slidenum">
              <a:rPr lang="en-CA"/>
              <a:pPr/>
              <a:t>‹#›</a:t>
            </a:fld>
            <a:endParaRPr lang="en-CA"/>
          </a:p>
        </p:txBody>
      </p:sp>
      <p:sp>
        <p:nvSpPr>
          <p:cNvPr id="7" name="Footer Placeholder 6"/>
          <p:cNvSpPr>
            <a:spLocks noGrp="1"/>
          </p:cNvSpPr>
          <p:nvPr>
            <p:ph type="ftr" sz="quarter" idx="12"/>
          </p:nvPr>
        </p:nvSpPr>
        <p:spPr/>
        <p:txBody>
          <a:bodyPr/>
          <a:lstStyle>
            <a:lvl1pPr>
              <a:defRPr/>
            </a:lvl1pPr>
          </a:lstStyle>
          <a:p>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Slide Number Placeholder 4"/>
          <p:cNvSpPr>
            <a:spLocks noGrp="1"/>
          </p:cNvSpPr>
          <p:nvPr>
            <p:ph type="sldNum" sz="quarter" idx="11"/>
          </p:nvPr>
        </p:nvSpPr>
        <p:spPr/>
        <p:txBody>
          <a:bodyPr/>
          <a:lstStyle>
            <a:lvl1pPr>
              <a:defRPr/>
            </a:lvl1pPr>
          </a:lstStyle>
          <a:p>
            <a:fld id="{33EBA382-FC1D-40AF-9E8B-D11281D8C6A3}" type="slidenum">
              <a:rPr lang="en-CA"/>
              <a:pPr/>
              <a:t>‹#›</a:t>
            </a:fld>
            <a:endParaRPr lang="en-CA"/>
          </a:p>
        </p:txBody>
      </p:sp>
      <p:sp>
        <p:nvSpPr>
          <p:cNvPr id="6" name="Footer Placeholder 5"/>
          <p:cNvSpPr>
            <a:spLocks noGrp="1"/>
          </p:cNvSpPr>
          <p:nvPr>
            <p:ph type="ftr" sz="quarter" idx="12"/>
          </p:nvPr>
        </p:nvSpPr>
        <p:spPr/>
        <p:txBody>
          <a:bodyPr/>
          <a:lstStyle>
            <a:lvl1pPr>
              <a:defRPr/>
            </a:lvl1pPr>
          </a:lstStyle>
          <a:p>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Slide Number Placeholder 4"/>
          <p:cNvSpPr>
            <a:spLocks noGrp="1"/>
          </p:cNvSpPr>
          <p:nvPr>
            <p:ph type="sldNum" sz="quarter" idx="11"/>
          </p:nvPr>
        </p:nvSpPr>
        <p:spPr/>
        <p:txBody>
          <a:bodyPr/>
          <a:lstStyle>
            <a:lvl1pPr>
              <a:defRPr/>
            </a:lvl1pPr>
          </a:lstStyle>
          <a:p>
            <a:fld id="{560D26BF-9A09-427F-A2AA-A2F26F70C97A}" type="slidenum">
              <a:rPr lang="en-CA"/>
              <a:pPr/>
              <a:t>‹#›</a:t>
            </a:fld>
            <a:endParaRPr lang="en-CA"/>
          </a:p>
        </p:txBody>
      </p:sp>
      <p:sp>
        <p:nvSpPr>
          <p:cNvPr id="6" name="Footer Placeholder 5"/>
          <p:cNvSpPr>
            <a:spLocks noGrp="1"/>
          </p:cNvSpPr>
          <p:nvPr>
            <p:ph type="ftr" sz="quarter" idx="12"/>
          </p:nvPr>
        </p:nvSpPr>
        <p:spPr/>
        <p:txBody>
          <a:bodyPr/>
          <a:lstStyle>
            <a:lvl1pPr>
              <a:defRPr/>
            </a:lvl1pPr>
          </a:lstStyle>
          <a:p>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reserve="1">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ClipArt Placeholder 2"/>
          <p:cNvSpPr>
            <a:spLocks noGrp="1"/>
          </p:cNvSpPr>
          <p:nvPr>
            <p:ph type="clipArt" sz="half" idx="1"/>
          </p:nvPr>
        </p:nvSpPr>
        <p:spPr>
          <a:xfrm>
            <a:off x="457200" y="1600200"/>
            <a:ext cx="4038600" cy="4525963"/>
          </a:xfrm>
        </p:spPr>
        <p:txBody>
          <a:bodyPr/>
          <a:lstStyle/>
          <a:p>
            <a:endParaRPr lang="en-US"/>
          </a:p>
        </p:txBody>
      </p:sp>
      <p:sp>
        <p:nvSpPr>
          <p:cNvPr id="4" name="Text Placeholder 3"/>
          <p:cNvSpPr>
            <a:spLocks noGrp="1"/>
          </p:cNvSpPr>
          <p:nvPr>
            <p:ph type="body"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251575"/>
            <a:ext cx="2133600" cy="476250"/>
          </a:xfrm>
        </p:spPr>
        <p:txBody>
          <a:bodyPr/>
          <a:lstStyle>
            <a:lvl1pPr>
              <a:defRPr/>
            </a:lvl1pPr>
          </a:lstStyle>
          <a:p>
            <a:endParaRPr lang="en-CA"/>
          </a:p>
        </p:txBody>
      </p:sp>
      <p:sp>
        <p:nvSpPr>
          <p:cNvPr id="6" name="Slide Number Placeholder 5"/>
          <p:cNvSpPr>
            <a:spLocks noGrp="1"/>
          </p:cNvSpPr>
          <p:nvPr>
            <p:ph type="sldNum" sz="quarter" idx="11"/>
          </p:nvPr>
        </p:nvSpPr>
        <p:spPr>
          <a:xfrm>
            <a:off x="6553200" y="6248400"/>
            <a:ext cx="2133600" cy="476250"/>
          </a:xfrm>
        </p:spPr>
        <p:txBody>
          <a:bodyPr/>
          <a:lstStyle>
            <a:lvl1pPr>
              <a:defRPr/>
            </a:lvl1pPr>
          </a:lstStyle>
          <a:p>
            <a:fld id="{3FFB445D-B9EB-43DC-8C22-014B2116C923}" type="slidenum">
              <a:rPr lang="en-CA"/>
              <a:pPr/>
              <a:t>‹#›</a:t>
            </a:fld>
            <a:endParaRPr lang="en-CA"/>
          </a:p>
        </p:txBody>
      </p:sp>
      <p:sp>
        <p:nvSpPr>
          <p:cNvPr id="7" name="Footer Placeholder 6"/>
          <p:cNvSpPr>
            <a:spLocks noGrp="1"/>
          </p:cNvSpPr>
          <p:nvPr>
            <p:ph type="ftr" sz="quarter" idx="12"/>
          </p:nvPr>
        </p:nvSpPr>
        <p:spPr>
          <a:xfrm>
            <a:off x="3124200" y="6248400"/>
            <a:ext cx="2895600" cy="476250"/>
          </a:xfrm>
        </p:spPr>
        <p:txBody>
          <a:bodyPr/>
          <a:lstStyle>
            <a:lvl1pPr>
              <a:defRPr/>
            </a:lvl1pPr>
          </a:lstStyle>
          <a:p>
            <a:endParaRPr lang="en-CA"/>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Chart Placeholder 2"/>
          <p:cNvSpPr>
            <a:spLocks noGrp="1"/>
          </p:cNvSpPr>
          <p:nvPr>
            <p:ph type="chart" idx="1"/>
          </p:nvPr>
        </p:nvSpPr>
        <p:spPr>
          <a:xfrm>
            <a:off x="457200" y="1600200"/>
            <a:ext cx="8229600" cy="4525963"/>
          </a:xfrm>
        </p:spPr>
        <p:txBody>
          <a:bodyPr/>
          <a:lstStyle/>
          <a:p>
            <a:endParaRPr lang="en-US"/>
          </a:p>
        </p:txBody>
      </p:sp>
      <p:sp>
        <p:nvSpPr>
          <p:cNvPr id="4" name="Date Placeholder 3"/>
          <p:cNvSpPr>
            <a:spLocks noGrp="1"/>
          </p:cNvSpPr>
          <p:nvPr>
            <p:ph type="dt" sz="half" idx="10"/>
          </p:nvPr>
        </p:nvSpPr>
        <p:spPr>
          <a:xfrm>
            <a:off x="457200" y="6251575"/>
            <a:ext cx="2133600" cy="476250"/>
          </a:xfrm>
        </p:spPr>
        <p:txBody>
          <a:bodyPr/>
          <a:lstStyle>
            <a:lvl1pPr>
              <a:defRPr/>
            </a:lvl1pPr>
          </a:lstStyle>
          <a:p>
            <a:endParaRPr lang="en-CA"/>
          </a:p>
        </p:txBody>
      </p:sp>
      <p:sp>
        <p:nvSpPr>
          <p:cNvPr id="5" name="Slide Number Placeholder 4"/>
          <p:cNvSpPr>
            <a:spLocks noGrp="1"/>
          </p:cNvSpPr>
          <p:nvPr>
            <p:ph type="sldNum" sz="quarter" idx="11"/>
          </p:nvPr>
        </p:nvSpPr>
        <p:spPr>
          <a:xfrm>
            <a:off x="6553200" y="6248400"/>
            <a:ext cx="2133600" cy="476250"/>
          </a:xfrm>
        </p:spPr>
        <p:txBody>
          <a:bodyPr/>
          <a:lstStyle>
            <a:lvl1pPr>
              <a:defRPr/>
            </a:lvl1pPr>
          </a:lstStyle>
          <a:p>
            <a:fld id="{532FF0C8-AD95-4FBF-A6C0-CDD37A5920BE}" type="slidenum">
              <a:rPr lang="en-CA"/>
              <a:pPr/>
              <a:t>‹#›</a:t>
            </a:fld>
            <a:endParaRPr lang="en-CA"/>
          </a:p>
        </p:txBody>
      </p:sp>
      <p:sp>
        <p:nvSpPr>
          <p:cNvPr id="6" name="Footer Placeholder 5"/>
          <p:cNvSpPr>
            <a:spLocks noGrp="1"/>
          </p:cNvSpPr>
          <p:nvPr>
            <p:ph type="ftr" sz="quarter" idx="12"/>
          </p:nvPr>
        </p:nvSpPr>
        <p:spPr>
          <a:xfrm>
            <a:off x="3124200" y="6248400"/>
            <a:ext cx="2895600" cy="476250"/>
          </a:xfrm>
        </p:spPr>
        <p:txBody>
          <a:bodyPr/>
          <a:lstStyle>
            <a:lvl1pPr>
              <a:defRPr/>
            </a:lvl1pPr>
          </a:lstStyle>
          <a:p>
            <a:endParaRPr lang="en-CA"/>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251575"/>
            <a:ext cx="2133600" cy="476250"/>
          </a:xfrm>
        </p:spPr>
        <p:txBody>
          <a:bodyPr/>
          <a:lstStyle>
            <a:lvl1pPr>
              <a:defRPr/>
            </a:lvl1pPr>
          </a:lstStyle>
          <a:p>
            <a:endParaRPr lang="en-CA"/>
          </a:p>
        </p:txBody>
      </p:sp>
      <p:sp>
        <p:nvSpPr>
          <p:cNvPr id="6" name="Slide Number Placeholder 5"/>
          <p:cNvSpPr>
            <a:spLocks noGrp="1"/>
          </p:cNvSpPr>
          <p:nvPr>
            <p:ph type="sldNum" sz="quarter" idx="11"/>
          </p:nvPr>
        </p:nvSpPr>
        <p:spPr>
          <a:xfrm>
            <a:off x="6553200" y="6248400"/>
            <a:ext cx="2133600" cy="476250"/>
          </a:xfrm>
        </p:spPr>
        <p:txBody>
          <a:bodyPr/>
          <a:lstStyle>
            <a:lvl1pPr>
              <a:defRPr/>
            </a:lvl1pPr>
          </a:lstStyle>
          <a:p>
            <a:fld id="{A86B012B-5DAC-45E2-8281-AB97CAC95912}" type="slidenum">
              <a:rPr lang="en-CA"/>
              <a:pPr/>
              <a:t>‹#›</a:t>
            </a:fld>
            <a:endParaRPr lang="en-CA"/>
          </a:p>
        </p:txBody>
      </p:sp>
      <p:sp>
        <p:nvSpPr>
          <p:cNvPr id="7" name="Footer Placeholder 6"/>
          <p:cNvSpPr>
            <a:spLocks noGrp="1"/>
          </p:cNvSpPr>
          <p:nvPr>
            <p:ph type="ftr" sz="quarter" idx="12"/>
          </p:nvPr>
        </p:nvSpPr>
        <p:spPr>
          <a:xfrm>
            <a:off x="3124200" y="6248400"/>
            <a:ext cx="2895600" cy="476250"/>
          </a:xfrm>
        </p:spPr>
        <p:txBody>
          <a:bodyPr/>
          <a:lstStyle>
            <a:lvl1pPr>
              <a:defRPr/>
            </a:lvl1pPr>
          </a:lstStyle>
          <a:p>
            <a:endParaRPr lang="en-CA"/>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4648200" y="1600200"/>
            <a:ext cx="4038600" cy="4525963"/>
          </a:xfrm>
        </p:spPr>
        <p:txBody>
          <a:bodyPr/>
          <a:lstStyle/>
          <a:p>
            <a:endParaRPr lang="en-US"/>
          </a:p>
        </p:txBody>
      </p:sp>
      <p:sp>
        <p:nvSpPr>
          <p:cNvPr id="5" name="Date Placeholder 4"/>
          <p:cNvSpPr>
            <a:spLocks noGrp="1"/>
          </p:cNvSpPr>
          <p:nvPr>
            <p:ph type="dt" sz="half" idx="10"/>
          </p:nvPr>
        </p:nvSpPr>
        <p:spPr>
          <a:xfrm>
            <a:off x="457200" y="6251575"/>
            <a:ext cx="2133600" cy="476250"/>
          </a:xfrm>
        </p:spPr>
        <p:txBody>
          <a:bodyPr/>
          <a:lstStyle>
            <a:lvl1pPr>
              <a:defRPr/>
            </a:lvl1pPr>
          </a:lstStyle>
          <a:p>
            <a:endParaRPr lang="en-CA"/>
          </a:p>
        </p:txBody>
      </p:sp>
      <p:sp>
        <p:nvSpPr>
          <p:cNvPr id="6" name="Slide Number Placeholder 5"/>
          <p:cNvSpPr>
            <a:spLocks noGrp="1"/>
          </p:cNvSpPr>
          <p:nvPr>
            <p:ph type="sldNum" sz="quarter" idx="11"/>
          </p:nvPr>
        </p:nvSpPr>
        <p:spPr>
          <a:xfrm>
            <a:off x="6553200" y="6248400"/>
            <a:ext cx="2133600" cy="476250"/>
          </a:xfrm>
        </p:spPr>
        <p:txBody>
          <a:bodyPr/>
          <a:lstStyle>
            <a:lvl1pPr>
              <a:defRPr/>
            </a:lvl1pPr>
          </a:lstStyle>
          <a:p>
            <a:fld id="{6C21499B-EF7E-4B94-B21C-1CD0D1CC86DF}" type="slidenum">
              <a:rPr lang="en-CA"/>
              <a:pPr/>
              <a:t>‹#›</a:t>
            </a:fld>
            <a:endParaRPr lang="en-CA"/>
          </a:p>
        </p:txBody>
      </p:sp>
      <p:sp>
        <p:nvSpPr>
          <p:cNvPr id="7" name="Footer Placeholder 6"/>
          <p:cNvSpPr>
            <a:spLocks noGrp="1"/>
          </p:cNvSpPr>
          <p:nvPr>
            <p:ph type="ftr" sz="quarter" idx="12"/>
          </p:nvPr>
        </p:nvSpPr>
        <p:spPr>
          <a:xfrm>
            <a:off x="3124200" y="6248400"/>
            <a:ext cx="2895600" cy="476250"/>
          </a:xfrm>
        </p:spPr>
        <p:txBody>
          <a:bodyPr/>
          <a:lstStyle>
            <a:lvl1pPr>
              <a:defRPr/>
            </a:lvl1pPr>
          </a:lstStyle>
          <a:p>
            <a:endParaRPr lang="en-CA"/>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SmartArt Placeholder 2"/>
          <p:cNvSpPr>
            <a:spLocks noGrp="1"/>
          </p:cNvSpPr>
          <p:nvPr>
            <p:ph type="dgm" idx="1"/>
          </p:nvPr>
        </p:nvSpPr>
        <p:spPr>
          <a:xfrm>
            <a:off x="457200" y="1600200"/>
            <a:ext cx="8229600" cy="4525963"/>
          </a:xfrm>
        </p:spPr>
        <p:txBody>
          <a:bodyPr/>
          <a:lstStyle/>
          <a:p>
            <a:endParaRPr lang="en-US"/>
          </a:p>
        </p:txBody>
      </p:sp>
      <p:sp>
        <p:nvSpPr>
          <p:cNvPr id="4" name="Date Placeholder 3"/>
          <p:cNvSpPr>
            <a:spLocks noGrp="1"/>
          </p:cNvSpPr>
          <p:nvPr>
            <p:ph type="dt" sz="half" idx="10"/>
          </p:nvPr>
        </p:nvSpPr>
        <p:spPr>
          <a:xfrm>
            <a:off x="457200" y="6251575"/>
            <a:ext cx="2133600" cy="476250"/>
          </a:xfrm>
        </p:spPr>
        <p:txBody>
          <a:bodyPr/>
          <a:lstStyle>
            <a:lvl1pPr>
              <a:defRPr/>
            </a:lvl1pPr>
          </a:lstStyle>
          <a:p>
            <a:endParaRPr lang="en-CA"/>
          </a:p>
        </p:txBody>
      </p:sp>
      <p:sp>
        <p:nvSpPr>
          <p:cNvPr id="5" name="Slide Number Placeholder 4"/>
          <p:cNvSpPr>
            <a:spLocks noGrp="1"/>
          </p:cNvSpPr>
          <p:nvPr>
            <p:ph type="sldNum" sz="quarter" idx="11"/>
          </p:nvPr>
        </p:nvSpPr>
        <p:spPr>
          <a:xfrm>
            <a:off x="6553200" y="6248400"/>
            <a:ext cx="2133600" cy="476250"/>
          </a:xfrm>
        </p:spPr>
        <p:txBody>
          <a:bodyPr/>
          <a:lstStyle>
            <a:lvl1pPr>
              <a:defRPr/>
            </a:lvl1pPr>
          </a:lstStyle>
          <a:p>
            <a:fld id="{BA66D82B-7B2D-432A-AB4C-04DD31429801}" type="slidenum">
              <a:rPr lang="en-CA"/>
              <a:pPr/>
              <a:t>‹#›</a:t>
            </a:fld>
            <a:endParaRPr lang="en-CA"/>
          </a:p>
        </p:txBody>
      </p:sp>
      <p:sp>
        <p:nvSpPr>
          <p:cNvPr id="6" name="Footer Placeholder 5"/>
          <p:cNvSpPr>
            <a:spLocks noGrp="1"/>
          </p:cNvSpPr>
          <p:nvPr>
            <p:ph type="ftr" sz="quarter" idx="12"/>
          </p:nvPr>
        </p:nvSpPr>
        <p:spPr>
          <a:xfrm>
            <a:off x="3124200" y="6248400"/>
            <a:ext cx="2895600" cy="476250"/>
          </a:xfrm>
        </p:spPr>
        <p:txBody>
          <a:bodyPr/>
          <a:lstStyle>
            <a:lvl1pPr>
              <a:defRPr/>
            </a:lvl1pPr>
          </a:lstStyle>
          <a:p>
            <a:endParaRPr lang="en-CA"/>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able Placeholder 2"/>
          <p:cNvSpPr>
            <a:spLocks noGrp="1"/>
          </p:cNvSpPr>
          <p:nvPr>
            <p:ph type="tbl" idx="1"/>
          </p:nvPr>
        </p:nvSpPr>
        <p:spPr>
          <a:xfrm>
            <a:off x="457200" y="1600200"/>
            <a:ext cx="8229600" cy="4525963"/>
          </a:xfrm>
        </p:spPr>
        <p:txBody>
          <a:bodyPr/>
          <a:lstStyle/>
          <a:p>
            <a:endParaRPr lang="en-US"/>
          </a:p>
        </p:txBody>
      </p:sp>
      <p:sp>
        <p:nvSpPr>
          <p:cNvPr id="4" name="Date Placeholder 3"/>
          <p:cNvSpPr>
            <a:spLocks noGrp="1"/>
          </p:cNvSpPr>
          <p:nvPr>
            <p:ph type="dt" sz="half" idx="10"/>
          </p:nvPr>
        </p:nvSpPr>
        <p:spPr>
          <a:xfrm>
            <a:off x="457200" y="6251575"/>
            <a:ext cx="2133600" cy="476250"/>
          </a:xfrm>
        </p:spPr>
        <p:txBody>
          <a:bodyPr/>
          <a:lstStyle>
            <a:lvl1pPr>
              <a:defRPr/>
            </a:lvl1pPr>
          </a:lstStyle>
          <a:p>
            <a:endParaRPr lang="en-CA"/>
          </a:p>
        </p:txBody>
      </p:sp>
      <p:sp>
        <p:nvSpPr>
          <p:cNvPr id="5" name="Slide Number Placeholder 4"/>
          <p:cNvSpPr>
            <a:spLocks noGrp="1"/>
          </p:cNvSpPr>
          <p:nvPr>
            <p:ph type="sldNum" sz="quarter" idx="11"/>
          </p:nvPr>
        </p:nvSpPr>
        <p:spPr>
          <a:xfrm>
            <a:off x="6553200" y="6248400"/>
            <a:ext cx="2133600" cy="476250"/>
          </a:xfrm>
        </p:spPr>
        <p:txBody>
          <a:bodyPr/>
          <a:lstStyle>
            <a:lvl1pPr>
              <a:defRPr/>
            </a:lvl1pPr>
          </a:lstStyle>
          <a:p>
            <a:fld id="{6DE0E5E9-31E5-4EF3-A833-39DF07B6DFD7}" type="slidenum">
              <a:rPr lang="en-CA"/>
              <a:pPr/>
              <a:t>‹#›</a:t>
            </a:fld>
            <a:endParaRPr lang="en-CA"/>
          </a:p>
        </p:txBody>
      </p:sp>
      <p:sp>
        <p:nvSpPr>
          <p:cNvPr id="6" name="Footer Placeholder 5"/>
          <p:cNvSpPr>
            <a:spLocks noGrp="1"/>
          </p:cNvSpPr>
          <p:nvPr>
            <p:ph type="ftr" sz="quarter" idx="12"/>
          </p:nvPr>
        </p:nvSpPr>
        <p:spPr>
          <a:xfrm>
            <a:off x="3124200" y="6248400"/>
            <a:ext cx="2895600" cy="476250"/>
          </a:xfrm>
        </p:spPr>
        <p:txBody>
          <a:bodyPr/>
          <a:lstStyle>
            <a:lvl1pPr>
              <a:defRPr/>
            </a:lvl1pPr>
          </a:lstStyle>
          <a:p>
            <a:endParaRPr lang="en-CA"/>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600200"/>
            <a:ext cx="40386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648200" y="3938588"/>
            <a:ext cx="40386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5"/>
          <p:cNvSpPr>
            <a:spLocks noGrp="1"/>
          </p:cNvSpPr>
          <p:nvPr>
            <p:ph type="dt" sz="half" idx="10"/>
          </p:nvPr>
        </p:nvSpPr>
        <p:spPr>
          <a:xfrm>
            <a:off x="457200" y="6251575"/>
            <a:ext cx="2133600" cy="476250"/>
          </a:xfrm>
        </p:spPr>
        <p:txBody>
          <a:bodyPr/>
          <a:lstStyle>
            <a:lvl1pPr>
              <a:defRPr/>
            </a:lvl1pPr>
          </a:lstStyle>
          <a:p>
            <a:endParaRPr lang="en-CA"/>
          </a:p>
        </p:txBody>
      </p:sp>
      <p:sp>
        <p:nvSpPr>
          <p:cNvPr id="7" name="Slide Number Placeholder 6"/>
          <p:cNvSpPr>
            <a:spLocks noGrp="1"/>
          </p:cNvSpPr>
          <p:nvPr>
            <p:ph type="sldNum" sz="quarter" idx="11"/>
          </p:nvPr>
        </p:nvSpPr>
        <p:spPr>
          <a:xfrm>
            <a:off x="6553200" y="6248400"/>
            <a:ext cx="2133600" cy="476250"/>
          </a:xfrm>
        </p:spPr>
        <p:txBody>
          <a:bodyPr/>
          <a:lstStyle>
            <a:lvl1pPr>
              <a:defRPr/>
            </a:lvl1pPr>
          </a:lstStyle>
          <a:p>
            <a:fld id="{845EAB11-F8B6-4E6E-B284-0825F9AD7C05}" type="slidenum">
              <a:rPr lang="en-CA"/>
              <a:pPr/>
              <a:t>‹#›</a:t>
            </a:fld>
            <a:endParaRPr lang="en-CA"/>
          </a:p>
        </p:txBody>
      </p:sp>
      <p:sp>
        <p:nvSpPr>
          <p:cNvPr id="8" name="Footer Placeholder 7"/>
          <p:cNvSpPr>
            <a:spLocks noGrp="1"/>
          </p:cNvSpPr>
          <p:nvPr>
            <p:ph type="ftr" sz="quarter" idx="12"/>
          </p:nvPr>
        </p:nvSpPr>
        <p:spPr>
          <a:xfrm>
            <a:off x="3124200" y="6248400"/>
            <a:ext cx="2895600" cy="476250"/>
          </a:xfrm>
        </p:spPr>
        <p:txBody>
          <a:bodyPr/>
          <a:lstStyle>
            <a:lvl1pPr>
              <a:defRPr/>
            </a:lvl1pPr>
          </a:lstStyle>
          <a:p>
            <a:endParaRPr lang="en-CA"/>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251575"/>
            <a:ext cx="2133600" cy="476250"/>
          </a:xfrm>
        </p:spPr>
        <p:txBody>
          <a:bodyPr/>
          <a:lstStyle>
            <a:lvl1pPr>
              <a:defRPr/>
            </a:lvl1pPr>
          </a:lstStyle>
          <a:p>
            <a:endParaRPr lang="en-CA"/>
          </a:p>
        </p:txBody>
      </p:sp>
      <p:sp>
        <p:nvSpPr>
          <p:cNvPr id="6" name="Slide Number Placeholder 5"/>
          <p:cNvSpPr>
            <a:spLocks noGrp="1"/>
          </p:cNvSpPr>
          <p:nvPr>
            <p:ph type="sldNum" sz="quarter" idx="11"/>
          </p:nvPr>
        </p:nvSpPr>
        <p:spPr>
          <a:xfrm>
            <a:off x="6553200" y="6248400"/>
            <a:ext cx="2133600" cy="476250"/>
          </a:xfrm>
        </p:spPr>
        <p:txBody>
          <a:bodyPr/>
          <a:lstStyle>
            <a:lvl1pPr>
              <a:defRPr/>
            </a:lvl1pPr>
          </a:lstStyle>
          <a:p>
            <a:fld id="{17366F46-DB93-40CD-A892-1B962B2835D0}" type="slidenum">
              <a:rPr lang="en-CA"/>
              <a:pPr/>
              <a:t>‹#›</a:t>
            </a:fld>
            <a:endParaRPr lang="en-CA"/>
          </a:p>
        </p:txBody>
      </p:sp>
      <p:sp>
        <p:nvSpPr>
          <p:cNvPr id="7" name="Footer Placeholder 6"/>
          <p:cNvSpPr>
            <a:spLocks noGrp="1"/>
          </p:cNvSpPr>
          <p:nvPr>
            <p:ph type="ftr" sz="quarter" idx="12"/>
          </p:nvPr>
        </p:nvSpPr>
        <p:spPr>
          <a:xfrm>
            <a:off x="3124200" y="6248400"/>
            <a:ext cx="2895600" cy="476250"/>
          </a:xfrm>
        </p:spPr>
        <p:txBody>
          <a:bodyPr/>
          <a:lstStyle>
            <a:lvl1pPr>
              <a:defRPr/>
            </a:lvl1pPr>
          </a:lstStyle>
          <a:p>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46275"/>
                <a:invGamma/>
              </a:schemeClr>
            </a:gs>
            <a:gs pos="100000">
              <a:schemeClr val="bg1"/>
            </a:gs>
          </a:gsLst>
          <a:lin ang="5400000" scaled="1"/>
        </a:gra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dt" sz="half" idx="2"/>
          </p:nvPr>
        </p:nvSpPr>
        <p:spPr bwMode="auto">
          <a:xfrm>
            <a:off x="457200" y="625157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CA"/>
          </a:p>
        </p:txBody>
      </p:sp>
      <p:sp>
        <p:nvSpPr>
          <p:cNvPr id="21507" name="Rectangle 3"/>
          <p:cNvSpPr>
            <a:spLocks noGrp="1" noChangeArrowheads="1"/>
          </p:cNvSpPr>
          <p:nvPr>
            <p:ph type="sldNum" sz="quarter" idx="4"/>
          </p:nvPr>
        </p:nvSpPr>
        <p:spPr bwMode="auto">
          <a:xfrm>
            <a:off x="6553200" y="6248400"/>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71476D33-0E5D-4390-892C-6629C2104B94}" type="slidenum">
              <a:rPr lang="en-CA"/>
              <a:pPr/>
              <a:t>‹#›</a:t>
            </a:fld>
            <a:endParaRPr lang="en-CA"/>
          </a:p>
        </p:txBody>
      </p:sp>
      <p:grpSp>
        <p:nvGrpSpPr>
          <p:cNvPr id="21508" name="Group 4"/>
          <p:cNvGrpSpPr>
            <a:grpSpLocks/>
          </p:cNvGrpSpPr>
          <p:nvPr/>
        </p:nvGrpSpPr>
        <p:grpSpPr bwMode="auto">
          <a:xfrm>
            <a:off x="0" y="0"/>
            <a:ext cx="9140825" cy="6850063"/>
            <a:chOff x="0" y="0"/>
            <a:chExt cx="5758" cy="4315"/>
          </a:xfrm>
        </p:grpSpPr>
        <p:grpSp>
          <p:nvGrpSpPr>
            <p:cNvPr id="21509" name="Group 5"/>
            <p:cNvGrpSpPr>
              <a:grpSpLocks/>
            </p:cNvGrpSpPr>
            <p:nvPr userDrawn="1"/>
          </p:nvGrpSpPr>
          <p:grpSpPr bwMode="auto">
            <a:xfrm>
              <a:off x="1728" y="2230"/>
              <a:ext cx="4027" cy="2085"/>
              <a:chOff x="1728" y="2230"/>
              <a:chExt cx="4027" cy="2085"/>
            </a:xfrm>
          </p:grpSpPr>
          <p:sp>
            <p:nvSpPr>
              <p:cNvPr id="21510"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endParaRPr lang="en-US"/>
              </a:p>
            </p:txBody>
          </p:sp>
          <p:sp>
            <p:nvSpPr>
              <p:cNvPr id="21511"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endParaRPr lang="en-US"/>
              </a:p>
            </p:txBody>
          </p:sp>
          <p:sp>
            <p:nvSpPr>
              <p:cNvPr id="21512"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endParaRPr lang="en-US"/>
              </a:p>
            </p:txBody>
          </p:sp>
          <p:sp>
            <p:nvSpPr>
              <p:cNvPr id="21513"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endParaRPr lang="en-US"/>
              </a:p>
            </p:txBody>
          </p:sp>
          <p:sp>
            <p:nvSpPr>
              <p:cNvPr id="21514"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endParaRPr lang="en-US"/>
              </a:p>
            </p:txBody>
          </p:sp>
        </p:grpSp>
        <p:sp>
          <p:nvSpPr>
            <p:cNvPr id="21515"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endParaRPr lang="en-US"/>
            </a:p>
          </p:txBody>
        </p:sp>
        <p:sp>
          <p:nvSpPr>
            <p:cNvPr id="21516"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endParaRPr lang="en-US"/>
            </a:p>
          </p:txBody>
        </p:sp>
      </p:grpSp>
      <p:sp>
        <p:nvSpPr>
          <p:cNvPr id="21517" name="Rectangle 13"/>
          <p:cNvSpPr>
            <a:spLocks noGrp="1" noRot="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CA" smtClean="0"/>
              <a:t>Click to edit Master title style</a:t>
            </a:r>
          </a:p>
        </p:txBody>
      </p:sp>
      <p:sp>
        <p:nvSpPr>
          <p:cNvPr id="21518" name="Rectangle 14"/>
          <p:cNvSpPr>
            <a:spLocks noGrp="1" noChangeArrowheads="1"/>
          </p:cNvSpPr>
          <p:nvPr>
            <p:ph type="ftr" sz="quarter" idx="3"/>
          </p:nvPr>
        </p:nvSpPr>
        <p:spPr bwMode="auto">
          <a:xfrm>
            <a:off x="3124200" y="6248400"/>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vl1pPr>
          </a:lstStyle>
          <a:p>
            <a:endParaRPr lang="en-CA"/>
          </a:p>
        </p:txBody>
      </p:sp>
      <p:sp>
        <p:nvSpPr>
          <p:cNvPr id="21519" name="Rectangle 15"/>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Tree>
  </p:cSld>
  <p:clrMap bg1="dk2" tx1="lt1" bg2="dk1"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 id="2147483667" r:id="rId18"/>
    <p:sldLayoutId id="2147483668" r:id="rId19"/>
  </p:sldLayoutIdLst>
  <p:timing>
    <p:tnLst>
      <p:par>
        <p:cTn id="1" dur="indefinite" restart="never" nodeType="tmRoot"/>
      </p:par>
    </p:tnLst>
  </p:timing>
  <p:txStyles>
    <p:titleStyle>
      <a:lvl1pPr algn="ctr" rtl="0" fontAlgn="base">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000000"/>
            </a:outerShdw>
          </a:effectLst>
          <a:latin typeface="Arial" charset="0"/>
        </a:defRPr>
      </a:lvl2pPr>
      <a:lvl3pPr algn="ctr" rtl="0" fontAlgn="base">
        <a:spcBef>
          <a:spcPct val="0"/>
        </a:spcBef>
        <a:spcAft>
          <a:spcPct val="0"/>
        </a:spcAft>
        <a:defRPr sz="4400" b="1">
          <a:solidFill>
            <a:schemeClr val="tx2"/>
          </a:solidFill>
          <a:effectLst>
            <a:outerShdw blurRad="38100" dist="38100" dir="2700000" algn="tl">
              <a:srgbClr val="000000"/>
            </a:outerShdw>
          </a:effectLst>
          <a:latin typeface="Arial" charset="0"/>
        </a:defRPr>
      </a:lvl3pPr>
      <a:lvl4pPr algn="ctr" rtl="0" fontAlgn="base">
        <a:spcBef>
          <a:spcPct val="0"/>
        </a:spcBef>
        <a:spcAft>
          <a:spcPct val="0"/>
        </a:spcAft>
        <a:defRPr sz="4400" b="1">
          <a:solidFill>
            <a:schemeClr val="tx2"/>
          </a:solidFill>
          <a:effectLst>
            <a:outerShdw blurRad="38100" dist="38100" dir="2700000" algn="tl">
              <a:srgbClr val="000000"/>
            </a:outerShdw>
          </a:effectLst>
          <a:latin typeface="Arial" charset="0"/>
        </a:defRPr>
      </a:lvl4pPr>
      <a:lvl5pPr algn="ctr" rtl="0" fontAlgn="base">
        <a:spcBef>
          <a:spcPct val="0"/>
        </a:spcBef>
        <a:spcAft>
          <a:spcPct val="0"/>
        </a:spcAft>
        <a:defRPr sz="4400" b="1">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Arial" charset="0"/>
        </a:defRPr>
      </a:lvl9pPr>
    </p:titleStyle>
    <p:bodyStyle>
      <a:lvl1pPr marL="342900" indent="-342900" algn="l" rtl="0" fontAlgn="base">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fontAlgn="base">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fontAlgn="base">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3.xml"/><Relationship Id="rId1" Type="http://schemas.openxmlformats.org/officeDocument/2006/relationships/vmlDrawing" Target="../drawings/vmlDrawing1.v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oleObject" Target="../embeddings/oleObject3.bin"/></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oleObject5.bin"/></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www.monacaron.com/~mona/images/large/snail.jpg"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hyperlink" Target="http://www.gregscott.com/rwscott/rwscott.hummingbird.jpg" TargetMode="External"/><Relationship Id="rId4" Type="http://schemas.openxmlformats.org/officeDocument/2006/relationships/image" Target="../media/image25.jpeg"/></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www.dodopad.com/dodofact/images/skeleton.jpg"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0.jpeg"/><Relationship Id="rId7" Type="http://schemas.openxmlformats.org/officeDocument/2006/relationships/image" Target="../media/image34.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 Id="rId9" Type="http://schemas.openxmlformats.org/officeDocument/2006/relationships/image" Target="../media/image36.jpeg"/></Relationships>
</file>

<file path=ppt/slides/_rels/slide3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39.png"/><Relationship Id="rId4" Type="http://schemas.openxmlformats.org/officeDocument/2006/relationships/image" Target="../media/image38.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4.xml"/><Relationship Id="rId1" Type="http://schemas.openxmlformats.org/officeDocument/2006/relationships/vmlDrawing" Target="../drawings/vmlDrawing4.v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15.xml"/><Relationship Id="rId1" Type="http://schemas.openxmlformats.org/officeDocument/2006/relationships/vmlDrawing" Target="../drawings/vmlDrawing5.v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16.xml"/><Relationship Id="rId1" Type="http://schemas.openxmlformats.org/officeDocument/2006/relationships/vmlDrawing" Target="../drawings/vmlDrawing6.v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8.xml"/><Relationship Id="rId1" Type="http://schemas.openxmlformats.org/officeDocument/2006/relationships/vmlDrawing" Target="../drawings/vmlDrawing7.vml"/><Relationship Id="rId4" Type="http://schemas.openxmlformats.org/officeDocument/2006/relationships/oleObject" Target="../embeddings/oleObject9.bin"/></Relationships>
</file>

<file path=ppt/slides/_rels/slide4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9.xml"/><Relationship Id="rId6" Type="http://schemas.openxmlformats.org/officeDocument/2006/relationships/image" Target="../media/image51.jpeg"/><Relationship Id="rId5" Type="http://schemas.openxmlformats.org/officeDocument/2006/relationships/image" Target="../media/image50.png"/><Relationship Id="rId4" Type="http://schemas.openxmlformats.org/officeDocument/2006/relationships/image" Target="../media/image49.wmf"/></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4.xml"/><Relationship Id="rId1" Type="http://schemas.openxmlformats.org/officeDocument/2006/relationships/vmlDrawing" Target="../drawings/vmlDrawing8.vml"/><Relationship Id="rId4" Type="http://schemas.openxmlformats.org/officeDocument/2006/relationships/oleObject" Target="../embeddings/oleObject10.bin"/></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55.jpeg"/></Relationships>
</file>

<file path=ppt/slides/_rels/slide5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2.xml"/><Relationship Id="rId4" Type="http://schemas.openxmlformats.org/officeDocument/2006/relationships/image" Target="../media/image63.jpeg"/></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8" Type="http://schemas.openxmlformats.org/officeDocument/2006/relationships/image" Target="../media/image71.jpeg"/><Relationship Id="rId3" Type="http://schemas.openxmlformats.org/officeDocument/2006/relationships/image" Target="../media/image66.jpeg"/><Relationship Id="rId7" Type="http://schemas.openxmlformats.org/officeDocument/2006/relationships/image" Target="../media/image70.jpeg"/><Relationship Id="rId2" Type="http://schemas.openxmlformats.org/officeDocument/2006/relationships/image" Target="../media/image65.jpeg"/><Relationship Id="rId1" Type="http://schemas.openxmlformats.org/officeDocument/2006/relationships/slideLayout" Target="../slideLayouts/slideLayout1.xml"/><Relationship Id="rId6" Type="http://schemas.openxmlformats.org/officeDocument/2006/relationships/image" Target="../media/image69.jpeg"/><Relationship Id="rId5" Type="http://schemas.openxmlformats.org/officeDocument/2006/relationships/image" Target="../media/image68.jpeg"/><Relationship Id="rId4" Type="http://schemas.openxmlformats.org/officeDocument/2006/relationships/image" Target="../media/image67.jpe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7522" name="Rectangle 2"/>
          <p:cNvSpPr>
            <a:spLocks noGrp="1" noRot="1" noChangeArrowheads="1"/>
          </p:cNvSpPr>
          <p:nvPr>
            <p:ph type="title"/>
          </p:nvPr>
        </p:nvSpPr>
        <p:spPr>
          <a:xfrm>
            <a:off x="457200" y="274638"/>
            <a:ext cx="8229600" cy="1930400"/>
          </a:xfrm>
        </p:spPr>
        <p:txBody>
          <a:bodyPr/>
          <a:lstStyle/>
          <a:p>
            <a:r>
              <a:rPr lang="en-GB"/>
              <a:t>Species at Risk 101</a:t>
            </a:r>
          </a:p>
        </p:txBody>
      </p:sp>
      <p:pic>
        <p:nvPicPr>
          <p:cNvPr id="107524" name="Picture 4" descr="Burrowing Owl"/>
          <p:cNvPicPr>
            <a:picLocks noChangeAspect="1" noChangeArrowheads="1"/>
          </p:cNvPicPr>
          <p:nvPr>
            <p:ph type="clipArt" sz="half" idx="1"/>
          </p:nvPr>
        </p:nvPicPr>
        <p:blipFill>
          <a:blip r:embed="rId2"/>
          <a:srcRect t="25902"/>
          <a:stretch>
            <a:fillRect/>
          </a:stretch>
        </p:blipFill>
        <p:spPr>
          <a:xfrm>
            <a:off x="395288" y="2008188"/>
            <a:ext cx="4476750" cy="4849812"/>
          </a:xfrm>
          <a:noFill/>
          <a:ln/>
        </p:spPr>
      </p:pic>
      <p:sp>
        <p:nvSpPr>
          <p:cNvPr id="107525" name="Text Box 5"/>
          <p:cNvSpPr txBox="1">
            <a:spLocks noChangeArrowheads="1"/>
          </p:cNvSpPr>
          <p:nvPr/>
        </p:nvSpPr>
        <p:spPr bwMode="auto">
          <a:xfrm>
            <a:off x="468313" y="6381750"/>
            <a:ext cx="1200150" cy="274638"/>
          </a:xfrm>
          <a:prstGeom prst="rect">
            <a:avLst/>
          </a:prstGeom>
          <a:noFill/>
          <a:ln w="9525">
            <a:noFill/>
            <a:miter lim="800000"/>
            <a:headEnd/>
            <a:tailEnd/>
          </a:ln>
          <a:effectLst/>
        </p:spPr>
        <p:txBody>
          <a:bodyPr wrap="none">
            <a:spAutoFit/>
          </a:bodyPr>
          <a:lstStyle/>
          <a:p>
            <a:r>
              <a:rPr lang="en-US" sz="1200"/>
              <a:t>© Jared Hobbs</a:t>
            </a:r>
            <a:endParaRPr lang="en-CA" sz="1200"/>
          </a:p>
        </p:txBody>
      </p:sp>
      <p:sp>
        <p:nvSpPr>
          <p:cNvPr id="107523" name="Rectangle 3"/>
          <p:cNvSpPr>
            <a:spLocks noGrp="1" noChangeArrowheads="1"/>
          </p:cNvSpPr>
          <p:nvPr>
            <p:ph type="body" sz="half" idx="2"/>
          </p:nvPr>
        </p:nvSpPr>
        <p:spPr>
          <a:xfrm>
            <a:off x="4500563" y="3933825"/>
            <a:ext cx="4038600" cy="1871663"/>
          </a:xfrm>
        </p:spPr>
        <p:txBody>
          <a:bodyPr/>
          <a:lstStyle/>
          <a:p>
            <a:pPr algn="ctr">
              <a:buFont typeface="Wingdings" pitchFamily="2" charset="2"/>
              <a:buNone/>
            </a:pPr>
            <a:r>
              <a:rPr lang="en-GB" sz="2800"/>
              <a:t> </a:t>
            </a:r>
          </a:p>
        </p:txBody>
      </p:sp>
      <p:sp>
        <p:nvSpPr>
          <p:cNvPr id="107528" name="Text Box 8"/>
          <p:cNvSpPr txBox="1">
            <a:spLocks noChangeArrowheads="1"/>
          </p:cNvSpPr>
          <p:nvPr/>
        </p:nvSpPr>
        <p:spPr bwMode="auto">
          <a:xfrm>
            <a:off x="4984750" y="6303963"/>
            <a:ext cx="1836738" cy="396875"/>
          </a:xfrm>
          <a:prstGeom prst="rect">
            <a:avLst/>
          </a:prstGeom>
          <a:noFill/>
          <a:ln w="9525">
            <a:noFill/>
            <a:miter lim="800000"/>
            <a:headEnd/>
            <a:tailEnd/>
          </a:ln>
          <a:effectLst/>
        </p:spPr>
        <p:txBody>
          <a:bodyPr wrap="none">
            <a:spAutoFit/>
          </a:bodyPr>
          <a:lstStyle/>
          <a:p>
            <a:r>
              <a:rPr lang="en-CA" sz="2000"/>
              <a:t>Burrowing Owl</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8610" name="Rectangle 2"/>
          <p:cNvSpPr>
            <a:spLocks noGrp="1" noRot="1" noChangeArrowheads="1"/>
          </p:cNvSpPr>
          <p:nvPr>
            <p:ph type="title"/>
          </p:nvPr>
        </p:nvSpPr>
        <p:spPr>
          <a:xfrm>
            <a:off x="457200" y="274638"/>
            <a:ext cx="8229600" cy="1282700"/>
          </a:xfrm>
        </p:spPr>
        <p:txBody>
          <a:bodyPr/>
          <a:lstStyle/>
          <a:p>
            <a:r>
              <a:rPr lang="en-US"/>
              <a:t>Outline</a:t>
            </a:r>
            <a:endParaRPr lang="en-CA"/>
          </a:p>
        </p:txBody>
      </p:sp>
      <p:sp>
        <p:nvSpPr>
          <p:cNvPr id="68611" name="Rectangle 3"/>
          <p:cNvSpPr>
            <a:spLocks noGrp="1" noChangeArrowheads="1"/>
          </p:cNvSpPr>
          <p:nvPr>
            <p:ph type="body" idx="1"/>
          </p:nvPr>
        </p:nvSpPr>
        <p:spPr>
          <a:xfrm>
            <a:off x="468313" y="1628775"/>
            <a:ext cx="8229600" cy="4525963"/>
          </a:xfrm>
        </p:spPr>
        <p:txBody>
          <a:bodyPr/>
          <a:lstStyle/>
          <a:p>
            <a:r>
              <a:rPr lang="en-US" sz="3400"/>
              <a:t>Background and History </a:t>
            </a:r>
          </a:p>
          <a:p>
            <a:pPr>
              <a:buFont typeface="Wingdings" pitchFamily="2" charset="2"/>
              <a:buNone/>
            </a:pPr>
            <a:r>
              <a:rPr lang="en-US" sz="3400"/>
              <a:t>   (the Accord and SARA)</a:t>
            </a:r>
          </a:p>
          <a:p>
            <a:r>
              <a:rPr lang="en-US" sz="3400"/>
              <a:t>Sticks and Carrots</a:t>
            </a:r>
          </a:p>
          <a:p>
            <a:r>
              <a:rPr lang="en-US" sz="3400"/>
              <a:t>Assessment and Listing</a:t>
            </a:r>
          </a:p>
          <a:p>
            <a:r>
              <a:rPr lang="en-US" sz="3400"/>
              <a:t>BC’s approach </a:t>
            </a:r>
          </a:p>
          <a:p>
            <a:r>
              <a:rPr lang="en-US" sz="3400"/>
              <a:t>Recovery Planning and Critical Habitat</a:t>
            </a:r>
          </a:p>
          <a:p>
            <a:r>
              <a:rPr lang="en-US" sz="3400"/>
              <a:t>Conservation Framework (teaser)</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8546" name="Rectangle 2"/>
          <p:cNvSpPr>
            <a:spLocks noGrp="1" noRot="1" noChangeArrowheads="1"/>
          </p:cNvSpPr>
          <p:nvPr>
            <p:ph type="title"/>
          </p:nvPr>
        </p:nvSpPr>
        <p:spPr/>
        <p:txBody>
          <a:bodyPr/>
          <a:lstStyle/>
          <a:p>
            <a:r>
              <a:rPr lang="en-GB" sz="4000"/>
              <a:t>Why Protect Species at Risk?</a:t>
            </a:r>
            <a:endParaRPr lang="en-GB"/>
          </a:p>
        </p:txBody>
      </p:sp>
      <p:graphicFrame>
        <p:nvGraphicFramePr>
          <p:cNvPr id="108547" name="Object 3"/>
          <p:cNvGraphicFramePr>
            <a:graphicFrameLocks noChangeAspect="1"/>
          </p:cNvGraphicFramePr>
          <p:nvPr>
            <p:ph type="chart" idx="1"/>
          </p:nvPr>
        </p:nvGraphicFramePr>
        <p:xfrm>
          <a:off x="698500" y="1600200"/>
          <a:ext cx="8445500" cy="5257800"/>
        </p:xfrm>
        <a:graphic>
          <a:graphicData uri="http://schemas.openxmlformats.org/presentationml/2006/ole">
            <p:oleObj spid="_x0000_s108547" name="Chart" r:id="rId3" imgW="8220075" imgH="4533900" progId="MSGraph.Chart.8">
              <p:embed followColorScheme="full"/>
            </p:oleObj>
          </a:graphicData>
        </a:graphic>
      </p:graphicFrame>
      <p:sp>
        <p:nvSpPr>
          <p:cNvPr id="108548" name="Text Box 4"/>
          <p:cNvSpPr txBox="1">
            <a:spLocks noChangeArrowheads="1"/>
          </p:cNvSpPr>
          <p:nvPr/>
        </p:nvSpPr>
        <p:spPr bwMode="auto">
          <a:xfrm>
            <a:off x="762000" y="2209800"/>
            <a:ext cx="1997075" cy="2227263"/>
          </a:xfrm>
          <a:prstGeom prst="rect">
            <a:avLst/>
          </a:prstGeom>
          <a:noFill/>
          <a:ln w="12700" cap="sq">
            <a:noFill/>
            <a:miter lim="800000"/>
            <a:headEnd type="none" w="sm" len="sm"/>
            <a:tailEnd type="none" w="sm" len="sm"/>
          </a:ln>
          <a:effectLst/>
        </p:spPr>
        <p:txBody>
          <a:bodyPr>
            <a:spAutoFit/>
          </a:bodyPr>
          <a:lstStyle/>
          <a:p>
            <a:r>
              <a:rPr lang="en-GB" sz="2800" b="1"/>
              <a:t>“Species” Extinct </a:t>
            </a:r>
          </a:p>
          <a:p>
            <a:r>
              <a:rPr lang="en-GB" sz="2800" b="1"/>
              <a:t>or </a:t>
            </a:r>
          </a:p>
          <a:p>
            <a:r>
              <a:rPr lang="en-GB" sz="2800" b="1"/>
              <a:t>Extirpated</a:t>
            </a:r>
          </a:p>
          <a:p>
            <a:r>
              <a:rPr lang="en-GB" sz="2800" b="1"/>
              <a:t>in BC</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0594" name="Rectangle 2"/>
          <p:cNvSpPr>
            <a:spLocks noChangeArrowheads="1"/>
          </p:cNvSpPr>
          <p:nvPr/>
        </p:nvSpPr>
        <p:spPr bwMode="auto">
          <a:xfrm>
            <a:off x="685800" y="609600"/>
            <a:ext cx="7772400" cy="1143000"/>
          </a:xfrm>
          <a:prstGeom prst="rect">
            <a:avLst/>
          </a:prstGeom>
          <a:noFill/>
          <a:ln w="9525">
            <a:noFill/>
            <a:miter lim="800000"/>
            <a:headEnd/>
            <a:tailEnd/>
          </a:ln>
          <a:effectLst/>
        </p:spPr>
        <p:txBody>
          <a:bodyPr anchor="ctr"/>
          <a:lstStyle/>
          <a:p>
            <a:pPr algn="ctr"/>
            <a:r>
              <a:rPr lang="en-GB" sz="4000" b="1">
                <a:solidFill>
                  <a:schemeClr val="tx2"/>
                </a:solidFill>
                <a:effectLst>
                  <a:outerShdw blurRad="38100" dist="38100" dir="2700000" algn="tl">
                    <a:srgbClr val="000000"/>
                  </a:outerShdw>
                </a:effectLst>
              </a:rPr>
              <a:t>Public Opinion on Endangered Species Legislation</a:t>
            </a:r>
            <a:r>
              <a:rPr lang="en-GB" sz="4400" b="1">
                <a:solidFill>
                  <a:schemeClr val="tx2"/>
                </a:solidFill>
                <a:effectLst>
                  <a:outerShdw blurRad="38100" dist="38100" dir="2700000" algn="tl">
                    <a:srgbClr val="000000"/>
                  </a:outerShdw>
                </a:effectLst>
              </a:rPr>
              <a:t> </a:t>
            </a:r>
          </a:p>
        </p:txBody>
      </p:sp>
      <p:graphicFrame>
        <p:nvGraphicFramePr>
          <p:cNvPr id="110595" name="Object 3"/>
          <p:cNvGraphicFramePr>
            <a:graphicFrameLocks noChangeAspect="1"/>
          </p:cNvGraphicFramePr>
          <p:nvPr/>
        </p:nvGraphicFramePr>
        <p:xfrm>
          <a:off x="685800" y="1981200"/>
          <a:ext cx="7770813" cy="4114800"/>
        </p:xfrm>
        <a:graphic>
          <a:graphicData uri="http://schemas.openxmlformats.org/presentationml/2006/ole">
            <p:oleObj spid="_x0000_s110595" name="Chart" r:id="rId3" imgW="7772400" imgH="4114800" progId="MSGraph.Chart.8">
              <p:embed followColorScheme="full"/>
            </p:oleObj>
          </a:graphicData>
        </a:graphic>
      </p:graphicFrame>
      <p:graphicFrame>
        <p:nvGraphicFramePr>
          <p:cNvPr id="110596" name="Object 4"/>
          <p:cNvGraphicFramePr>
            <a:graphicFrameLocks noChangeAspect="1"/>
          </p:cNvGraphicFramePr>
          <p:nvPr/>
        </p:nvGraphicFramePr>
        <p:xfrm>
          <a:off x="1116013" y="1268413"/>
          <a:ext cx="6896100" cy="4764087"/>
        </p:xfrm>
        <a:graphic>
          <a:graphicData uri="http://schemas.openxmlformats.org/presentationml/2006/ole">
            <p:oleObj spid="_x0000_s110596" name="Chart" r:id="rId4" imgW="6105449" imgH="4219651" progId="MSGraph.Chart.8">
              <p:embed followColorScheme="full"/>
            </p:oleObj>
          </a:graphicData>
        </a:graphic>
      </p:graphicFrame>
      <p:sp>
        <p:nvSpPr>
          <p:cNvPr id="110597" name="Text Box 5"/>
          <p:cNvSpPr txBox="1">
            <a:spLocks noChangeArrowheads="1"/>
          </p:cNvSpPr>
          <p:nvPr/>
        </p:nvSpPr>
        <p:spPr bwMode="auto">
          <a:xfrm>
            <a:off x="685800" y="6018213"/>
            <a:ext cx="3119438" cy="457200"/>
          </a:xfrm>
          <a:prstGeom prst="rect">
            <a:avLst/>
          </a:prstGeom>
          <a:noFill/>
          <a:ln w="12700">
            <a:noFill/>
            <a:miter lim="800000"/>
            <a:headEnd type="none" w="sm" len="sm"/>
            <a:tailEnd type="none" w="sm" len="sm"/>
          </a:ln>
          <a:effectLst/>
        </p:spPr>
        <p:txBody>
          <a:bodyPr wrap="none">
            <a:spAutoFit/>
          </a:bodyPr>
          <a:lstStyle/>
          <a:p>
            <a:pPr eaLnBrk="0" hangingPunct="0"/>
            <a:r>
              <a:rPr lang="en-GB" sz="2400"/>
              <a:t>Pollara pollsters 2000</a:t>
            </a:r>
          </a:p>
        </p:txBody>
      </p:sp>
      <p:sp>
        <p:nvSpPr>
          <p:cNvPr id="110598" name="Text Box 6"/>
          <p:cNvSpPr txBox="1">
            <a:spLocks noChangeArrowheads="1"/>
          </p:cNvSpPr>
          <p:nvPr/>
        </p:nvSpPr>
        <p:spPr bwMode="auto">
          <a:xfrm>
            <a:off x="5105400" y="2209800"/>
            <a:ext cx="3238500" cy="457200"/>
          </a:xfrm>
          <a:prstGeom prst="rect">
            <a:avLst/>
          </a:prstGeom>
          <a:noFill/>
          <a:ln w="12700" cap="sq">
            <a:noFill/>
            <a:miter lim="800000"/>
            <a:headEnd type="none" w="sm" len="sm"/>
            <a:tailEnd type="none" w="sm" len="sm"/>
          </a:ln>
          <a:effectLst/>
        </p:spPr>
        <p:txBody>
          <a:bodyPr wrap="none">
            <a:spAutoFit/>
          </a:bodyPr>
          <a:lstStyle/>
          <a:p>
            <a:pPr algn="ctr" eaLnBrk="0" hangingPunct="0"/>
            <a:r>
              <a:rPr lang="en-GB" sz="2400">
                <a:solidFill>
                  <a:schemeClr val="tx2"/>
                </a:solidFill>
              </a:rPr>
              <a:t>% of Canadians polled</a:t>
            </a:r>
            <a:endParaRPr lang="en-GB" sz="2400">
              <a:latin typeface="Times New Roman" pitchFamily="18" charset="0"/>
            </a:endParaRPr>
          </a:p>
        </p:txBody>
      </p:sp>
      <p:sp>
        <p:nvSpPr>
          <p:cNvPr id="110599" name="Text Box 7"/>
          <p:cNvSpPr txBox="1">
            <a:spLocks noChangeArrowheads="1"/>
          </p:cNvSpPr>
          <p:nvPr/>
        </p:nvSpPr>
        <p:spPr bwMode="auto">
          <a:xfrm>
            <a:off x="5795963" y="5589588"/>
            <a:ext cx="2282825" cy="519112"/>
          </a:xfrm>
          <a:prstGeom prst="rect">
            <a:avLst/>
          </a:prstGeom>
          <a:noFill/>
          <a:ln w="9525">
            <a:noFill/>
            <a:miter lim="800000"/>
            <a:headEnd/>
            <a:tailEnd/>
          </a:ln>
          <a:effectLst/>
        </p:spPr>
        <p:txBody>
          <a:bodyPr wrap="none">
            <a:spAutoFit/>
          </a:bodyPr>
          <a:lstStyle/>
          <a:p>
            <a:r>
              <a:rPr lang="en-CA" sz="2800">
                <a:solidFill>
                  <a:schemeClr val="tx2"/>
                </a:solidFill>
              </a:rPr>
              <a:t>94 % support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1858" name="Rectangle 2"/>
          <p:cNvSpPr>
            <a:spLocks noGrp="1" noRot="1" noChangeArrowheads="1"/>
          </p:cNvSpPr>
          <p:nvPr>
            <p:ph type="title"/>
          </p:nvPr>
        </p:nvSpPr>
        <p:spPr/>
        <p:txBody>
          <a:bodyPr/>
          <a:lstStyle/>
          <a:p>
            <a:r>
              <a:rPr lang="en-US"/>
              <a:t>Rio Convention</a:t>
            </a:r>
            <a:endParaRPr lang="en-CA"/>
          </a:p>
        </p:txBody>
      </p:sp>
      <p:pic>
        <p:nvPicPr>
          <p:cNvPr id="121865" name="Picture 9" descr="img2"/>
          <p:cNvPicPr>
            <a:picLocks noChangeAspect="1" noChangeArrowheads="1"/>
          </p:cNvPicPr>
          <p:nvPr/>
        </p:nvPicPr>
        <p:blipFill>
          <a:blip r:embed="rId2"/>
          <a:srcRect/>
          <a:stretch>
            <a:fillRect/>
          </a:stretch>
        </p:blipFill>
        <p:spPr bwMode="auto">
          <a:xfrm>
            <a:off x="250825" y="4221163"/>
            <a:ext cx="4019550" cy="576262"/>
          </a:xfrm>
          <a:prstGeom prst="rect">
            <a:avLst/>
          </a:prstGeom>
          <a:noFill/>
        </p:spPr>
      </p:pic>
      <p:pic>
        <p:nvPicPr>
          <p:cNvPr id="121864" name="Picture 8" descr="img1"/>
          <p:cNvPicPr>
            <a:picLocks noChangeAspect="1" noChangeArrowheads="1"/>
          </p:cNvPicPr>
          <p:nvPr/>
        </p:nvPicPr>
        <p:blipFill>
          <a:blip r:embed="rId3"/>
          <a:srcRect/>
          <a:stretch>
            <a:fillRect/>
          </a:stretch>
        </p:blipFill>
        <p:spPr bwMode="auto">
          <a:xfrm>
            <a:off x="250825" y="2565400"/>
            <a:ext cx="4019550" cy="1685925"/>
          </a:xfrm>
          <a:prstGeom prst="rect">
            <a:avLst/>
          </a:prstGeom>
          <a:noFill/>
        </p:spPr>
      </p:pic>
      <p:pic>
        <p:nvPicPr>
          <p:cNvPr id="121867" name="Picture 11" descr="img3"/>
          <p:cNvPicPr>
            <a:picLocks noChangeAspect="1" noChangeArrowheads="1"/>
          </p:cNvPicPr>
          <p:nvPr/>
        </p:nvPicPr>
        <p:blipFill>
          <a:blip r:embed="rId4"/>
          <a:srcRect/>
          <a:stretch>
            <a:fillRect/>
          </a:stretch>
        </p:blipFill>
        <p:spPr bwMode="auto">
          <a:xfrm>
            <a:off x="4140200" y="2565400"/>
            <a:ext cx="5003800" cy="2232025"/>
          </a:xfrm>
          <a:prstGeom prst="rect">
            <a:avLst/>
          </a:prstGeom>
          <a:noFill/>
        </p:spPr>
      </p:pic>
      <p:sp>
        <p:nvSpPr>
          <p:cNvPr id="121878" name="Text Box 22"/>
          <p:cNvSpPr txBox="1">
            <a:spLocks noChangeArrowheads="1"/>
          </p:cNvSpPr>
          <p:nvPr/>
        </p:nvSpPr>
        <p:spPr bwMode="auto">
          <a:xfrm>
            <a:off x="3851275" y="5229225"/>
            <a:ext cx="1085850" cy="579438"/>
          </a:xfrm>
          <a:prstGeom prst="rect">
            <a:avLst/>
          </a:prstGeom>
          <a:noFill/>
          <a:ln w="9525">
            <a:noFill/>
            <a:miter lim="800000"/>
            <a:headEnd/>
            <a:tailEnd/>
          </a:ln>
          <a:effectLst/>
        </p:spPr>
        <p:txBody>
          <a:bodyPr wrap="none">
            <a:spAutoFit/>
          </a:bodyPr>
          <a:lstStyle/>
          <a:p>
            <a:r>
              <a:rPr lang="en-CA" b="1">
                <a:solidFill>
                  <a:schemeClr val="tx2"/>
                </a:solidFill>
              </a:rPr>
              <a:t>1992</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1618" name="Rectangle 2"/>
          <p:cNvSpPr>
            <a:spLocks noGrp="1" noRot="1" noChangeArrowheads="1"/>
          </p:cNvSpPr>
          <p:nvPr>
            <p:ph type="title"/>
          </p:nvPr>
        </p:nvSpPr>
        <p:spPr>
          <a:xfrm>
            <a:off x="468313" y="404813"/>
            <a:ext cx="8229600" cy="1143000"/>
          </a:xfrm>
        </p:spPr>
        <p:txBody>
          <a:bodyPr/>
          <a:lstStyle/>
          <a:p>
            <a:r>
              <a:rPr lang="en-GB" sz="4000"/>
              <a:t>Accord for the </a:t>
            </a:r>
            <a:br>
              <a:rPr lang="en-GB" sz="4000"/>
            </a:br>
            <a:r>
              <a:rPr lang="en-GB" sz="4000"/>
              <a:t>Protection of Species at Risk</a:t>
            </a:r>
          </a:p>
        </p:txBody>
      </p:sp>
      <p:sp>
        <p:nvSpPr>
          <p:cNvPr id="111619" name="Rectangle 3"/>
          <p:cNvSpPr>
            <a:spLocks noGrp="1" noChangeArrowheads="1"/>
          </p:cNvSpPr>
          <p:nvPr>
            <p:ph type="body" sz="half" idx="1"/>
          </p:nvPr>
        </p:nvSpPr>
        <p:spPr>
          <a:xfrm>
            <a:off x="2771775" y="2060575"/>
            <a:ext cx="5791200" cy="1981200"/>
          </a:xfrm>
        </p:spPr>
        <p:txBody>
          <a:bodyPr/>
          <a:lstStyle/>
          <a:p>
            <a:pPr>
              <a:buFont typeface="Wingdings" pitchFamily="2" charset="2"/>
              <a:buNone/>
            </a:pPr>
            <a:r>
              <a:rPr lang="en-GB" sz="3000"/>
              <a:t>   Goal: to prevent species in Canada from becoming extinct as a result of human activity</a:t>
            </a:r>
            <a:endParaRPr lang="en-GB"/>
          </a:p>
        </p:txBody>
      </p:sp>
      <p:sp>
        <p:nvSpPr>
          <p:cNvPr id="111620" name="Rectangle 4"/>
          <p:cNvSpPr>
            <a:spLocks noGrp="1" noChangeArrowheads="1"/>
          </p:cNvSpPr>
          <p:nvPr>
            <p:ph type="body" sz="half" idx="2"/>
          </p:nvPr>
        </p:nvSpPr>
        <p:spPr>
          <a:xfrm>
            <a:off x="539750" y="3933825"/>
            <a:ext cx="8153400" cy="2219325"/>
          </a:xfrm>
        </p:spPr>
        <p:txBody>
          <a:bodyPr/>
          <a:lstStyle/>
          <a:p>
            <a:pPr>
              <a:buFont typeface="Wingdings" pitchFamily="2" charset="2"/>
              <a:buNone/>
            </a:pPr>
            <a:r>
              <a:rPr lang="en-GB" sz="3000"/>
              <a:t>Recognizes that:</a:t>
            </a:r>
          </a:p>
          <a:p>
            <a:pPr lvl="1">
              <a:buClr>
                <a:schemeClr val="hlink"/>
              </a:buClr>
            </a:pPr>
            <a:r>
              <a:rPr lang="en-GB" sz="3000"/>
              <a:t>cooperation between jurisdictions is crucial</a:t>
            </a:r>
          </a:p>
          <a:p>
            <a:pPr lvl="1">
              <a:buClr>
                <a:schemeClr val="hlink"/>
              </a:buClr>
            </a:pPr>
            <a:r>
              <a:rPr lang="en-GB" sz="3000"/>
              <a:t>conservation of species at risk is key element of Canadian Biodiversity Strategy</a:t>
            </a:r>
            <a:endParaRPr lang="en-GB" sz="2600"/>
          </a:p>
        </p:txBody>
      </p:sp>
      <p:pic>
        <p:nvPicPr>
          <p:cNvPr id="111621" name="Picture 5" descr="crane"/>
          <p:cNvPicPr>
            <a:picLocks noChangeAspect="1" noChangeArrowheads="1"/>
          </p:cNvPicPr>
          <p:nvPr/>
        </p:nvPicPr>
        <p:blipFill>
          <a:blip r:embed="rId2"/>
          <a:srcRect/>
          <a:stretch>
            <a:fillRect/>
          </a:stretch>
        </p:blipFill>
        <p:spPr bwMode="auto">
          <a:xfrm>
            <a:off x="1116013" y="2060575"/>
            <a:ext cx="1581150" cy="16764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Rectangle 2"/>
          <p:cNvSpPr>
            <a:spLocks noGrp="1" noRot="1" noChangeArrowheads="1"/>
          </p:cNvSpPr>
          <p:nvPr>
            <p:ph type="title"/>
          </p:nvPr>
        </p:nvSpPr>
        <p:spPr>
          <a:xfrm>
            <a:off x="395288" y="549275"/>
            <a:ext cx="8229600" cy="1143000"/>
          </a:xfrm>
        </p:spPr>
        <p:txBody>
          <a:bodyPr/>
          <a:lstStyle/>
          <a:p>
            <a:r>
              <a:rPr lang="en-GB" sz="4000"/>
              <a:t>Accord for the </a:t>
            </a:r>
            <a:br>
              <a:rPr lang="en-GB" sz="4000"/>
            </a:br>
            <a:r>
              <a:rPr lang="en-GB" sz="4000"/>
              <a:t>Protection of Species at Risk</a:t>
            </a:r>
            <a:endParaRPr lang="en-GB" sz="4000">
              <a:solidFill>
                <a:schemeClr val="tx1"/>
              </a:solidFill>
            </a:endParaRPr>
          </a:p>
        </p:txBody>
      </p:sp>
      <p:sp>
        <p:nvSpPr>
          <p:cNvPr id="7171" name="Rectangle 3"/>
          <p:cNvSpPr>
            <a:spLocks noGrp="1" noChangeArrowheads="1"/>
          </p:cNvSpPr>
          <p:nvPr>
            <p:ph type="body" idx="1"/>
          </p:nvPr>
        </p:nvSpPr>
        <p:spPr>
          <a:xfrm>
            <a:off x="685800" y="1981200"/>
            <a:ext cx="7772400" cy="4419600"/>
          </a:xfrm>
        </p:spPr>
        <p:txBody>
          <a:bodyPr/>
          <a:lstStyle/>
          <a:p>
            <a:pPr marL="660400" indent="-660400">
              <a:buFont typeface="Wingdings" pitchFamily="2" charset="2"/>
              <a:buNone/>
            </a:pPr>
            <a:r>
              <a:rPr lang="en-GB" sz="3000"/>
              <a:t>We agree to:</a:t>
            </a:r>
          </a:p>
          <a:p>
            <a:pPr marL="660400" indent="-660400">
              <a:buClr>
                <a:schemeClr val="tx1"/>
              </a:buClr>
              <a:buSzTx/>
              <a:buFont typeface="Wingdings" pitchFamily="2" charset="2"/>
              <a:buNone/>
            </a:pPr>
            <a:r>
              <a:rPr lang="en-GB" sz="3000"/>
              <a:t>i)    participate in the Canadian Endangered  Species Conservation Council</a:t>
            </a:r>
          </a:p>
          <a:p>
            <a:pPr marL="660400" indent="-660400">
              <a:buClr>
                <a:schemeClr val="tx1"/>
              </a:buClr>
              <a:buSzTx/>
              <a:buFont typeface="Wingdings" pitchFamily="2" charset="2"/>
              <a:buNone/>
            </a:pPr>
            <a:r>
              <a:rPr lang="en-GB" sz="3000"/>
              <a:t>ii)   recognize the Committee on the Status of Endangered Wildlife in Canada </a:t>
            </a:r>
          </a:p>
          <a:p>
            <a:pPr marL="660400" indent="-660400">
              <a:buClr>
                <a:schemeClr val="tx1"/>
              </a:buClr>
              <a:buSzTx/>
              <a:buFont typeface="Wingdings" pitchFamily="2" charset="2"/>
              <a:buNone/>
            </a:pPr>
            <a:r>
              <a:rPr lang="en-GB" sz="3000"/>
              <a:t>iii)  establish complementary legislation that  provide for effective protection of species  at risk</a:t>
            </a:r>
            <a:r>
              <a:rPr lang="en-GB"/>
              <a:t>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2" name="Rectangle 2"/>
          <p:cNvSpPr>
            <a:spLocks noGrp="1" noRot="1" noChangeArrowheads="1"/>
          </p:cNvSpPr>
          <p:nvPr>
            <p:ph type="title"/>
          </p:nvPr>
        </p:nvSpPr>
        <p:spPr>
          <a:xfrm>
            <a:off x="395288" y="620713"/>
            <a:ext cx="8458200" cy="685800"/>
          </a:xfrm>
        </p:spPr>
        <p:txBody>
          <a:bodyPr/>
          <a:lstStyle/>
          <a:p>
            <a:r>
              <a:rPr lang="en-GB" sz="4000"/>
              <a:t>Agreements under the Accord</a:t>
            </a:r>
          </a:p>
        </p:txBody>
      </p:sp>
      <p:sp>
        <p:nvSpPr>
          <p:cNvPr id="10243" name="Rectangle 3"/>
          <p:cNvSpPr>
            <a:spLocks noGrp="1" noChangeArrowheads="1"/>
          </p:cNvSpPr>
          <p:nvPr>
            <p:ph type="body" sz="half" idx="1"/>
          </p:nvPr>
        </p:nvSpPr>
        <p:spPr>
          <a:xfrm>
            <a:off x="684213" y="2276475"/>
            <a:ext cx="3765550" cy="3611563"/>
          </a:xfrm>
        </p:spPr>
        <p:txBody>
          <a:bodyPr/>
          <a:lstStyle/>
          <a:p>
            <a:pPr>
              <a:lnSpc>
                <a:spcPct val="80000"/>
              </a:lnSpc>
              <a:buFont typeface="Wingdings" pitchFamily="2" charset="2"/>
              <a:buNone/>
            </a:pPr>
            <a:r>
              <a:rPr lang="en-GB" sz="1400" b="1"/>
              <a:t>a.  </a:t>
            </a:r>
            <a:r>
              <a:rPr lang="en-GB" sz="1400"/>
              <a:t>address all native wild species;</a:t>
            </a:r>
          </a:p>
          <a:p>
            <a:pPr>
              <a:lnSpc>
                <a:spcPct val="80000"/>
              </a:lnSpc>
              <a:buFont typeface="Wingdings" pitchFamily="2" charset="2"/>
              <a:buNone/>
            </a:pPr>
            <a:r>
              <a:rPr lang="en-GB" sz="1400" b="1"/>
              <a:t>b.  </a:t>
            </a:r>
            <a:r>
              <a:rPr lang="en-GB" sz="1400"/>
              <a:t>provide an independent process for</a:t>
            </a:r>
          </a:p>
          <a:p>
            <a:pPr>
              <a:lnSpc>
                <a:spcPct val="80000"/>
              </a:lnSpc>
              <a:spcBef>
                <a:spcPct val="0"/>
              </a:spcBef>
              <a:buFont typeface="Wingdings" pitchFamily="2" charset="2"/>
              <a:buNone/>
            </a:pPr>
            <a:r>
              <a:rPr lang="en-GB" sz="1400"/>
              <a:t>     assessing the status of species at risk;</a:t>
            </a:r>
          </a:p>
          <a:p>
            <a:pPr>
              <a:lnSpc>
                <a:spcPct val="80000"/>
              </a:lnSpc>
              <a:buFont typeface="Wingdings" pitchFamily="2" charset="2"/>
              <a:buNone/>
            </a:pPr>
            <a:r>
              <a:rPr lang="en-GB" sz="1400" b="1"/>
              <a:t>c.  </a:t>
            </a:r>
            <a:r>
              <a:rPr lang="en-GB" sz="1400"/>
              <a:t>legally designate species as threatened or</a:t>
            </a:r>
          </a:p>
          <a:p>
            <a:pPr>
              <a:lnSpc>
                <a:spcPct val="80000"/>
              </a:lnSpc>
              <a:spcBef>
                <a:spcPct val="0"/>
              </a:spcBef>
              <a:buFont typeface="Wingdings" pitchFamily="2" charset="2"/>
              <a:buNone/>
            </a:pPr>
            <a:r>
              <a:rPr lang="en-GB" sz="1400"/>
              <a:t>     endangered;</a:t>
            </a:r>
          </a:p>
          <a:p>
            <a:pPr>
              <a:lnSpc>
                <a:spcPct val="80000"/>
              </a:lnSpc>
              <a:buFont typeface="Wingdings" pitchFamily="2" charset="2"/>
              <a:buNone/>
            </a:pPr>
            <a:r>
              <a:rPr lang="en-GB" sz="1400" b="1"/>
              <a:t>d.  </a:t>
            </a:r>
            <a:r>
              <a:rPr lang="en-GB" sz="1400"/>
              <a:t>provide immediate legal protection for</a:t>
            </a:r>
          </a:p>
          <a:p>
            <a:pPr>
              <a:lnSpc>
                <a:spcPct val="80000"/>
              </a:lnSpc>
              <a:spcBef>
                <a:spcPct val="0"/>
              </a:spcBef>
              <a:buFont typeface="Wingdings" pitchFamily="2" charset="2"/>
              <a:buNone/>
            </a:pPr>
            <a:r>
              <a:rPr lang="en-GB" sz="1400"/>
              <a:t>     threatened or endangered species;</a:t>
            </a:r>
          </a:p>
          <a:p>
            <a:pPr>
              <a:lnSpc>
                <a:spcPct val="80000"/>
              </a:lnSpc>
              <a:buFont typeface="Wingdings" pitchFamily="2" charset="2"/>
              <a:buNone/>
            </a:pPr>
            <a:r>
              <a:rPr lang="en-GB" sz="1400" b="1"/>
              <a:t>e.  </a:t>
            </a:r>
            <a:r>
              <a:rPr lang="en-GB" sz="1400"/>
              <a:t>provide protection for the habitat of</a:t>
            </a:r>
          </a:p>
          <a:p>
            <a:pPr>
              <a:lnSpc>
                <a:spcPct val="80000"/>
              </a:lnSpc>
              <a:spcBef>
                <a:spcPct val="0"/>
              </a:spcBef>
              <a:buFont typeface="Wingdings" pitchFamily="2" charset="2"/>
              <a:buNone/>
            </a:pPr>
            <a:r>
              <a:rPr lang="en-GB" sz="1400"/>
              <a:t>     threatened or endangered species;</a:t>
            </a:r>
          </a:p>
          <a:p>
            <a:pPr>
              <a:lnSpc>
                <a:spcPct val="80000"/>
              </a:lnSpc>
              <a:buFont typeface="Wingdings" pitchFamily="2" charset="2"/>
              <a:buNone/>
            </a:pPr>
            <a:r>
              <a:rPr lang="en-GB" sz="1400" b="1"/>
              <a:t>f.  </a:t>
            </a:r>
            <a:r>
              <a:rPr lang="en-GB" sz="1400"/>
              <a:t>provide for the development of recovery</a:t>
            </a:r>
          </a:p>
          <a:p>
            <a:pPr>
              <a:lnSpc>
                <a:spcPct val="80000"/>
              </a:lnSpc>
              <a:spcBef>
                <a:spcPct val="0"/>
              </a:spcBef>
              <a:buFont typeface="Wingdings" pitchFamily="2" charset="2"/>
              <a:buNone/>
            </a:pPr>
            <a:r>
              <a:rPr lang="en-GB" sz="1400"/>
              <a:t>    plans within one year for endangered</a:t>
            </a:r>
          </a:p>
          <a:p>
            <a:pPr>
              <a:lnSpc>
                <a:spcPct val="80000"/>
              </a:lnSpc>
              <a:spcBef>
                <a:spcPct val="0"/>
              </a:spcBef>
              <a:buFont typeface="Wingdings" pitchFamily="2" charset="2"/>
              <a:buNone/>
            </a:pPr>
            <a:r>
              <a:rPr lang="en-GB" sz="1400"/>
              <a:t>    species  and two years for threatened </a:t>
            </a:r>
          </a:p>
          <a:p>
            <a:pPr>
              <a:lnSpc>
                <a:spcPct val="80000"/>
              </a:lnSpc>
              <a:spcBef>
                <a:spcPct val="0"/>
              </a:spcBef>
              <a:buFont typeface="Wingdings" pitchFamily="2" charset="2"/>
              <a:buNone/>
            </a:pPr>
            <a:r>
              <a:rPr lang="en-GB" sz="1400"/>
              <a:t>    species that address the identified threats </a:t>
            </a:r>
          </a:p>
          <a:p>
            <a:pPr>
              <a:lnSpc>
                <a:spcPct val="80000"/>
              </a:lnSpc>
              <a:spcBef>
                <a:spcPct val="0"/>
              </a:spcBef>
              <a:buFont typeface="Wingdings" pitchFamily="2" charset="2"/>
              <a:buNone/>
            </a:pPr>
            <a:r>
              <a:rPr lang="en-GB" sz="1400"/>
              <a:t>    to the species and its habitat;</a:t>
            </a:r>
          </a:p>
          <a:p>
            <a:pPr>
              <a:lnSpc>
                <a:spcPct val="80000"/>
              </a:lnSpc>
              <a:buFont typeface="Wingdings" pitchFamily="2" charset="2"/>
              <a:buNone/>
            </a:pPr>
            <a:r>
              <a:rPr lang="en-GB" sz="1400" b="1"/>
              <a:t>g. </a:t>
            </a:r>
            <a:r>
              <a:rPr lang="en-GB" sz="1400"/>
              <a:t>ensure multi-jurisdictional cooperation for </a:t>
            </a:r>
          </a:p>
          <a:p>
            <a:pPr>
              <a:lnSpc>
                <a:spcPct val="80000"/>
              </a:lnSpc>
              <a:spcBef>
                <a:spcPct val="0"/>
              </a:spcBef>
              <a:buFont typeface="Wingdings" pitchFamily="2" charset="2"/>
              <a:buNone/>
            </a:pPr>
            <a:r>
              <a:rPr lang="en-GB" sz="1400"/>
              <a:t>    the protection of species that cross </a:t>
            </a:r>
          </a:p>
          <a:p>
            <a:pPr>
              <a:lnSpc>
                <a:spcPct val="80000"/>
              </a:lnSpc>
              <a:spcBef>
                <a:spcPct val="0"/>
              </a:spcBef>
              <a:buFont typeface="Wingdings" pitchFamily="2" charset="2"/>
              <a:buNone/>
            </a:pPr>
            <a:r>
              <a:rPr lang="en-GB" sz="1400"/>
              <a:t>    borders through the development and </a:t>
            </a:r>
          </a:p>
          <a:p>
            <a:pPr>
              <a:lnSpc>
                <a:spcPct val="80000"/>
              </a:lnSpc>
              <a:spcBef>
                <a:spcPct val="0"/>
              </a:spcBef>
              <a:buFont typeface="Wingdings" pitchFamily="2" charset="2"/>
              <a:buNone/>
            </a:pPr>
            <a:r>
              <a:rPr lang="en-GB" sz="1400"/>
              <a:t>    implementation of recovery plans;</a:t>
            </a:r>
            <a:endParaRPr lang="en-GB" sz="1200"/>
          </a:p>
        </p:txBody>
      </p:sp>
      <p:sp>
        <p:nvSpPr>
          <p:cNvPr id="10244" name="Rectangle 4"/>
          <p:cNvSpPr>
            <a:spLocks noGrp="1" noChangeArrowheads="1"/>
          </p:cNvSpPr>
          <p:nvPr>
            <p:ph type="body" sz="half" idx="2"/>
          </p:nvPr>
        </p:nvSpPr>
        <p:spPr>
          <a:xfrm>
            <a:off x="4427538" y="2276475"/>
            <a:ext cx="4013200" cy="3921125"/>
          </a:xfrm>
        </p:spPr>
        <p:txBody>
          <a:bodyPr/>
          <a:lstStyle/>
          <a:p>
            <a:pPr>
              <a:lnSpc>
                <a:spcPct val="80000"/>
              </a:lnSpc>
              <a:buFont typeface="Wingdings" pitchFamily="2" charset="2"/>
              <a:buNone/>
            </a:pPr>
            <a:r>
              <a:rPr lang="en-GB" sz="1400" b="1"/>
              <a:t>h.  </a:t>
            </a:r>
            <a:r>
              <a:rPr lang="en-GB" sz="1400"/>
              <a:t>consider the needs of species at risk as part</a:t>
            </a:r>
          </a:p>
          <a:p>
            <a:pPr>
              <a:lnSpc>
                <a:spcPct val="80000"/>
              </a:lnSpc>
              <a:spcBef>
                <a:spcPct val="0"/>
              </a:spcBef>
              <a:buFont typeface="Wingdings" pitchFamily="2" charset="2"/>
              <a:buNone/>
            </a:pPr>
            <a:r>
              <a:rPr lang="en-GB" sz="1400"/>
              <a:t>     of environmental assessment processes;</a:t>
            </a:r>
            <a:endParaRPr lang="en-GB" sz="1400" b="1"/>
          </a:p>
          <a:p>
            <a:pPr>
              <a:lnSpc>
                <a:spcPct val="80000"/>
              </a:lnSpc>
              <a:buFont typeface="Wingdings" pitchFamily="2" charset="2"/>
              <a:buNone/>
            </a:pPr>
            <a:r>
              <a:rPr lang="en-GB" sz="1400" b="1"/>
              <a:t>i.   </a:t>
            </a:r>
            <a:r>
              <a:rPr lang="en-GB" sz="1400"/>
              <a:t>implement recovery plans in a timely fashion;</a:t>
            </a:r>
          </a:p>
          <a:p>
            <a:pPr>
              <a:lnSpc>
                <a:spcPct val="80000"/>
              </a:lnSpc>
              <a:buFont typeface="Wingdings" pitchFamily="2" charset="2"/>
              <a:buNone/>
            </a:pPr>
            <a:r>
              <a:rPr lang="en-GB" sz="1400" b="1"/>
              <a:t>j.   </a:t>
            </a:r>
            <a:r>
              <a:rPr lang="en-GB" sz="1400"/>
              <a:t>monitor, assess and report regularly on the</a:t>
            </a:r>
          </a:p>
          <a:p>
            <a:pPr>
              <a:lnSpc>
                <a:spcPct val="80000"/>
              </a:lnSpc>
              <a:spcBef>
                <a:spcPct val="0"/>
              </a:spcBef>
              <a:buFont typeface="Wingdings" pitchFamily="2" charset="2"/>
              <a:buNone/>
            </a:pPr>
            <a:r>
              <a:rPr lang="en-GB" sz="1400"/>
              <a:t>     status of all wild species;</a:t>
            </a:r>
          </a:p>
          <a:p>
            <a:pPr>
              <a:lnSpc>
                <a:spcPct val="80000"/>
              </a:lnSpc>
              <a:buFont typeface="Wingdings" pitchFamily="2" charset="2"/>
              <a:buNone/>
            </a:pPr>
            <a:r>
              <a:rPr lang="en-GB" sz="1400" b="1"/>
              <a:t>k.  </a:t>
            </a:r>
            <a:r>
              <a:rPr lang="en-GB" sz="1400"/>
              <a:t>emphasize preventive measures to keep</a:t>
            </a:r>
          </a:p>
          <a:p>
            <a:pPr>
              <a:lnSpc>
                <a:spcPct val="80000"/>
              </a:lnSpc>
              <a:spcBef>
                <a:spcPct val="0"/>
              </a:spcBef>
              <a:buFont typeface="Wingdings" pitchFamily="2" charset="2"/>
              <a:buNone/>
            </a:pPr>
            <a:r>
              <a:rPr lang="en-GB" sz="1400"/>
              <a:t>     species from becoming at risk;</a:t>
            </a:r>
          </a:p>
          <a:p>
            <a:pPr>
              <a:lnSpc>
                <a:spcPct val="80000"/>
              </a:lnSpc>
              <a:buFont typeface="Wingdings" pitchFamily="2" charset="2"/>
              <a:buNone/>
            </a:pPr>
            <a:r>
              <a:rPr lang="en-GB" sz="1400" b="1"/>
              <a:t>l.   </a:t>
            </a:r>
            <a:r>
              <a:rPr lang="en-GB" sz="1400"/>
              <a:t>improve awareness of the needs of species</a:t>
            </a:r>
          </a:p>
          <a:p>
            <a:pPr>
              <a:lnSpc>
                <a:spcPct val="80000"/>
              </a:lnSpc>
              <a:spcBef>
                <a:spcPct val="0"/>
              </a:spcBef>
              <a:buFont typeface="Wingdings" pitchFamily="2" charset="2"/>
              <a:buNone/>
            </a:pPr>
            <a:r>
              <a:rPr lang="en-GB" sz="1400"/>
              <a:t>     at risk;</a:t>
            </a:r>
          </a:p>
          <a:p>
            <a:pPr>
              <a:lnSpc>
                <a:spcPct val="80000"/>
              </a:lnSpc>
              <a:buFont typeface="Wingdings" pitchFamily="2" charset="2"/>
              <a:buNone/>
            </a:pPr>
            <a:r>
              <a:rPr lang="en-GB" sz="1400" b="1"/>
              <a:t>m. </a:t>
            </a:r>
            <a:r>
              <a:rPr lang="en-GB" sz="1400"/>
              <a:t>encourage citizens to participate in</a:t>
            </a:r>
          </a:p>
          <a:p>
            <a:pPr>
              <a:lnSpc>
                <a:spcPct val="80000"/>
              </a:lnSpc>
              <a:spcBef>
                <a:spcPct val="0"/>
              </a:spcBef>
              <a:buFont typeface="Wingdings" pitchFamily="2" charset="2"/>
              <a:buNone/>
            </a:pPr>
            <a:r>
              <a:rPr lang="en-GB" sz="1400"/>
              <a:t>     conservation and protection actions;</a:t>
            </a:r>
          </a:p>
          <a:p>
            <a:pPr>
              <a:lnSpc>
                <a:spcPct val="80000"/>
              </a:lnSpc>
              <a:buFont typeface="Wingdings" pitchFamily="2" charset="2"/>
              <a:buNone/>
            </a:pPr>
            <a:r>
              <a:rPr lang="en-GB" sz="1400" b="1"/>
              <a:t>n. </a:t>
            </a:r>
            <a:r>
              <a:rPr lang="en-GB" sz="1400"/>
              <a:t>recognize, foster and support effective and</a:t>
            </a:r>
          </a:p>
          <a:p>
            <a:pPr>
              <a:lnSpc>
                <a:spcPct val="80000"/>
              </a:lnSpc>
              <a:spcBef>
                <a:spcPct val="0"/>
              </a:spcBef>
              <a:buFont typeface="Wingdings" pitchFamily="2" charset="2"/>
              <a:buNone/>
            </a:pPr>
            <a:r>
              <a:rPr lang="en-GB" sz="1400"/>
              <a:t>     long term stewardship by resource users and</a:t>
            </a:r>
          </a:p>
          <a:p>
            <a:pPr>
              <a:lnSpc>
                <a:spcPct val="80000"/>
              </a:lnSpc>
              <a:spcBef>
                <a:spcPct val="0"/>
              </a:spcBef>
              <a:buFont typeface="Wingdings" pitchFamily="2" charset="2"/>
              <a:buNone/>
            </a:pPr>
            <a:r>
              <a:rPr lang="en-GB" sz="1400"/>
              <a:t>     managers, landowners, and other citizens;</a:t>
            </a:r>
          </a:p>
          <a:p>
            <a:pPr>
              <a:lnSpc>
                <a:spcPct val="80000"/>
              </a:lnSpc>
              <a:spcBef>
                <a:spcPct val="0"/>
              </a:spcBef>
              <a:buFont typeface="Wingdings" pitchFamily="2" charset="2"/>
              <a:buNone/>
            </a:pPr>
            <a:r>
              <a:rPr lang="en-GB" sz="1400"/>
              <a:t>     and</a:t>
            </a:r>
          </a:p>
          <a:p>
            <a:pPr>
              <a:lnSpc>
                <a:spcPct val="80000"/>
              </a:lnSpc>
              <a:buFont typeface="Wingdings" pitchFamily="2" charset="2"/>
              <a:buNone/>
            </a:pPr>
            <a:r>
              <a:rPr lang="en-GB" sz="1400" b="1"/>
              <a:t>o.  </a:t>
            </a:r>
            <a:r>
              <a:rPr lang="en-GB" sz="1400"/>
              <a:t>provide for effective enforcement.</a:t>
            </a:r>
          </a:p>
        </p:txBody>
      </p:sp>
      <p:sp>
        <p:nvSpPr>
          <p:cNvPr id="10245" name="Text Box 5"/>
          <p:cNvSpPr txBox="1">
            <a:spLocks noChangeArrowheads="1"/>
          </p:cNvSpPr>
          <p:nvPr/>
        </p:nvSpPr>
        <p:spPr bwMode="auto">
          <a:xfrm>
            <a:off x="1050925" y="1108075"/>
            <a:ext cx="184150" cy="457200"/>
          </a:xfrm>
          <a:prstGeom prst="rect">
            <a:avLst/>
          </a:prstGeom>
          <a:noFill/>
          <a:ln w="12700" cap="sq">
            <a:noFill/>
            <a:miter lim="800000"/>
            <a:headEnd type="none" w="sm" len="sm"/>
            <a:tailEnd type="none" w="sm" len="sm"/>
          </a:ln>
          <a:effectLst/>
        </p:spPr>
        <p:txBody>
          <a:bodyPr wrap="none">
            <a:spAutoFit/>
          </a:bodyPr>
          <a:lstStyle/>
          <a:p>
            <a:pPr eaLnBrk="0" hangingPunct="0"/>
            <a:endParaRPr lang="en-US" sz="2400">
              <a:latin typeface="Times New Roman" pitchFamily="18" charset="0"/>
            </a:endParaRPr>
          </a:p>
        </p:txBody>
      </p:sp>
      <p:sp>
        <p:nvSpPr>
          <p:cNvPr id="10246" name="Text Box 6"/>
          <p:cNvSpPr txBox="1">
            <a:spLocks noChangeArrowheads="1"/>
          </p:cNvSpPr>
          <p:nvPr/>
        </p:nvSpPr>
        <p:spPr bwMode="auto">
          <a:xfrm>
            <a:off x="611188" y="1628775"/>
            <a:ext cx="7848600" cy="412750"/>
          </a:xfrm>
          <a:prstGeom prst="rect">
            <a:avLst/>
          </a:prstGeom>
          <a:noFill/>
          <a:ln w="9525">
            <a:noFill/>
            <a:miter lim="800000"/>
            <a:headEnd/>
            <a:tailEnd/>
          </a:ln>
          <a:effectLst/>
        </p:spPr>
        <p:txBody>
          <a:bodyPr>
            <a:spAutoFit/>
          </a:bodyPr>
          <a:lstStyle/>
          <a:p>
            <a:pPr eaLnBrk="0" hangingPunct="0">
              <a:spcAft>
                <a:spcPct val="20000"/>
              </a:spcAft>
            </a:pPr>
            <a:r>
              <a:rPr lang="en-GB" sz="2100"/>
              <a:t>iii) to establish complementary legislation and programs that will:</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5474" name="Rectangle 2"/>
          <p:cNvSpPr>
            <a:spLocks noGrp="1" noRot="1" noChangeArrowheads="1"/>
          </p:cNvSpPr>
          <p:nvPr>
            <p:ph type="title"/>
          </p:nvPr>
        </p:nvSpPr>
        <p:spPr>
          <a:xfrm>
            <a:off x="457200" y="274638"/>
            <a:ext cx="8229600" cy="993775"/>
          </a:xfrm>
        </p:spPr>
        <p:txBody>
          <a:bodyPr/>
          <a:lstStyle/>
          <a:p>
            <a:r>
              <a:rPr lang="en-GB"/>
              <a:t>Key Accord Agreements</a:t>
            </a:r>
            <a:endParaRPr lang="en-CA"/>
          </a:p>
        </p:txBody>
      </p:sp>
      <p:sp>
        <p:nvSpPr>
          <p:cNvPr id="105475" name="Rectangle 3"/>
          <p:cNvSpPr>
            <a:spLocks noGrp="1" noChangeArrowheads="1"/>
          </p:cNvSpPr>
          <p:nvPr>
            <p:ph type="body" idx="1"/>
          </p:nvPr>
        </p:nvSpPr>
        <p:spPr>
          <a:xfrm>
            <a:off x="457200" y="1341438"/>
            <a:ext cx="8229600" cy="5111750"/>
          </a:xfrm>
        </p:spPr>
        <p:txBody>
          <a:bodyPr/>
          <a:lstStyle/>
          <a:p>
            <a:pPr>
              <a:lnSpc>
                <a:spcPct val="80000"/>
              </a:lnSpc>
              <a:buFont typeface="Wingdings" pitchFamily="2" charset="2"/>
              <a:buNone/>
            </a:pPr>
            <a:r>
              <a:rPr lang="en-GB" sz="2800">
                <a:effectLst/>
              </a:rPr>
              <a:t>    Establish complementary legislation and programs that will:</a:t>
            </a:r>
            <a:endParaRPr lang="en-GB"/>
          </a:p>
          <a:p>
            <a:pPr lvl="1">
              <a:lnSpc>
                <a:spcPct val="80000"/>
              </a:lnSpc>
              <a:spcBef>
                <a:spcPct val="50000"/>
              </a:spcBef>
              <a:buClr>
                <a:schemeClr val="hlink"/>
              </a:buClr>
            </a:pPr>
            <a:r>
              <a:rPr lang="en-GB"/>
              <a:t>legally designate species as threatened or endangered</a:t>
            </a:r>
          </a:p>
          <a:p>
            <a:pPr lvl="1">
              <a:lnSpc>
                <a:spcPct val="80000"/>
              </a:lnSpc>
              <a:buClr>
                <a:schemeClr val="hlink"/>
              </a:buClr>
            </a:pPr>
            <a:r>
              <a:rPr lang="en-GB"/>
              <a:t>provide immediate legal protection for threatened or endangered species</a:t>
            </a:r>
          </a:p>
          <a:p>
            <a:pPr lvl="1">
              <a:lnSpc>
                <a:spcPct val="80000"/>
              </a:lnSpc>
              <a:buClr>
                <a:schemeClr val="hlink"/>
              </a:buClr>
            </a:pPr>
            <a:r>
              <a:rPr lang="en-GB"/>
              <a:t>provide protection for the habitat of threatened or endangered species</a:t>
            </a:r>
          </a:p>
          <a:p>
            <a:pPr lvl="1">
              <a:lnSpc>
                <a:spcPct val="80000"/>
              </a:lnSpc>
              <a:buClr>
                <a:schemeClr val="hlink"/>
              </a:buClr>
            </a:pPr>
            <a:r>
              <a:rPr lang="en-GB"/>
              <a:t>provide for development and implementation of recovery plans </a:t>
            </a:r>
          </a:p>
          <a:p>
            <a:pPr lvl="1">
              <a:lnSpc>
                <a:spcPct val="80000"/>
              </a:lnSpc>
              <a:buClr>
                <a:schemeClr val="hlink"/>
              </a:buClr>
            </a:pPr>
            <a:r>
              <a:rPr lang="en-GB"/>
              <a:t>emphasize preventative measures</a:t>
            </a:r>
          </a:p>
          <a:p>
            <a:pPr lvl="1">
              <a:lnSpc>
                <a:spcPct val="80000"/>
              </a:lnSpc>
              <a:buClr>
                <a:schemeClr val="hlink"/>
              </a:buClr>
            </a:pPr>
            <a:r>
              <a:rPr lang="en-GB"/>
              <a:t>foster stewardship</a:t>
            </a:r>
            <a:endParaRPr lang="en-CA"/>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Rectangle 2"/>
          <p:cNvSpPr>
            <a:spLocks noGrp="1" noRot="1" noChangeArrowheads="1"/>
          </p:cNvSpPr>
          <p:nvPr>
            <p:ph type="title"/>
          </p:nvPr>
        </p:nvSpPr>
        <p:spPr/>
        <p:txBody>
          <a:bodyPr/>
          <a:lstStyle/>
          <a:p>
            <a:r>
              <a:rPr lang="en-GB" sz="4000"/>
              <a:t>The Species at Risk Act (SARA)</a:t>
            </a:r>
          </a:p>
        </p:txBody>
      </p:sp>
      <p:sp>
        <p:nvSpPr>
          <p:cNvPr id="24579" name="Rectangle 3"/>
          <p:cNvSpPr>
            <a:spLocks noGrp="1" noChangeArrowheads="1"/>
          </p:cNvSpPr>
          <p:nvPr>
            <p:ph type="body" sz="half" idx="2"/>
          </p:nvPr>
        </p:nvSpPr>
        <p:spPr>
          <a:xfrm>
            <a:off x="4191000" y="1600200"/>
            <a:ext cx="4495800" cy="4525963"/>
          </a:xfrm>
        </p:spPr>
        <p:txBody>
          <a:bodyPr/>
          <a:lstStyle/>
          <a:p>
            <a:pPr>
              <a:spcBef>
                <a:spcPct val="35000"/>
              </a:spcBef>
              <a:buClr>
                <a:schemeClr val="tx2"/>
              </a:buClr>
              <a:buSzPct val="75000"/>
            </a:pPr>
            <a:r>
              <a:rPr lang="en-GB" sz="2900"/>
              <a:t>SARA (Bill C-5) has been structured around the Accord, and fulfils the federal governments’ commitment to it. </a:t>
            </a:r>
          </a:p>
          <a:p>
            <a:pPr>
              <a:spcBef>
                <a:spcPct val="35000"/>
              </a:spcBef>
              <a:buClr>
                <a:schemeClr val="tx2"/>
              </a:buClr>
              <a:buSzPct val="75000"/>
            </a:pPr>
            <a:r>
              <a:rPr lang="en-GB" sz="2900"/>
              <a:t>As of June 5, 2004 SARA is fully in force</a:t>
            </a:r>
            <a:endParaRPr lang="en-GB" sz="2600"/>
          </a:p>
          <a:p>
            <a:pPr>
              <a:spcBef>
                <a:spcPct val="35000"/>
              </a:spcBef>
              <a:buClr>
                <a:schemeClr val="tx2"/>
              </a:buClr>
              <a:buSzPct val="75000"/>
            </a:pPr>
            <a:endParaRPr lang="en-GB" sz="2600"/>
          </a:p>
        </p:txBody>
      </p:sp>
      <p:pic>
        <p:nvPicPr>
          <p:cNvPr id="24580" name="Picture 4"/>
          <p:cNvPicPr>
            <a:picLocks noChangeAspect="1" noChangeArrowheads="1"/>
          </p:cNvPicPr>
          <p:nvPr>
            <p:ph type="clipArt" sz="half" idx="1"/>
          </p:nvPr>
        </p:nvPicPr>
        <p:blipFill>
          <a:blip r:embed="rId3"/>
          <a:srcRect/>
          <a:stretch>
            <a:fillRect/>
          </a:stretch>
        </p:blipFill>
        <p:spPr>
          <a:xfrm>
            <a:off x="457200" y="1752600"/>
            <a:ext cx="3287713" cy="4572000"/>
          </a:xfr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0162" name="Rectangle 2"/>
          <p:cNvSpPr>
            <a:spLocks noChangeArrowheads="1"/>
          </p:cNvSpPr>
          <p:nvPr/>
        </p:nvSpPr>
        <p:spPr bwMode="auto">
          <a:xfrm>
            <a:off x="36513" y="4191000"/>
            <a:ext cx="4306887" cy="2514600"/>
          </a:xfrm>
          <a:prstGeom prst="rect">
            <a:avLst/>
          </a:prstGeom>
          <a:solidFill>
            <a:srgbClr val="FFE5E5"/>
          </a:solidFill>
          <a:ln w="9525">
            <a:solidFill>
              <a:srgbClr val="DDDDDD"/>
            </a:solidFill>
            <a:miter lim="800000"/>
            <a:headEnd/>
            <a:tailEnd/>
          </a:ln>
          <a:effectLst>
            <a:outerShdw dist="53882" dir="2700000" algn="ctr" rotWithShape="0">
              <a:schemeClr val="bg2"/>
            </a:outerShdw>
          </a:effectLst>
        </p:spPr>
        <p:txBody>
          <a:bodyPr wrap="none" anchor="ctr"/>
          <a:lstStyle/>
          <a:p>
            <a:endParaRPr lang="en-US"/>
          </a:p>
        </p:txBody>
      </p:sp>
      <p:sp>
        <p:nvSpPr>
          <p:cNvPr id="220163" name="Rectangle 3"/>
          <p:cNvSpPr>
            <a:spLocks noChangeArrowheads="1"/>
          </p:cNvSpPr>
          <p:nvPr/>
        </p:nvSpPr>
        <p:spPr bwMode="auto">
          <a:xfrm>
            <a:off x="4445000" y="4191000"/>
            <a:ext cx="4583113" cy="2514600"/>
          </a:xfrm>
          <a:prstGeom prst="rect">
            <a:avLst/>
          </a:prstGeom>
          <a:solidFill>
            <a:srgbClr val="DDFFFF"/>
          </a:solidFill>
          <a:ln w="9525">
            <a:solidFill>
              <a:schemeClr val="bg2"/>
            </a:solidFill>
            <a:miter lim="800000"/>
            <a:headEnd/>
            <a:tailEnd/>
          </a:ln>
          <a:effectLst>
            <a:outerShdw dist="53882" dir="2700000" algn="ctr" rotWithShape="0">
              <a:schemeClr val="bg2"/>
            </a:outerShdw>
          </a:effectLst>
        </p:spPr>
        <p:txBody>
          <a:bodyPr wrap="none" anchor="ctr"/>
          <a:lstStyle/>
          <a:p>
            <a:endParaRPr lang="en-US"/>
          </a:p>
        </p:txBody>
      </p:sp>
      <p:sp>
        <p:nvSpPr>
          <p:cNvPr id="220164" name="Freeform 4"/>
          <p:cNvSpPr>
            <a:spLocks/>
          </p:cNvSpPr>
          <p:nvPr/>
        </p:nvSpPr>
        <p:spPr bwMode="auto">
          <a:xfrm>
            <a:off x="2362200" y="3810000"/>
            <a:ext cx="1038225" cy="608013"/>
          </a:xfrm>
          <a:custGeom>
            <a:avLst/>
            <a:gdLst/>
            <a:ahLst/>
            <a:cxnLst>
              <a:cxn ang="0">
                <a:pos x="0" y="0"/>
              </a:cxn>
              <a:cxn ang="0">
                <a:pos x="441" y="252"/>
              </a:cxn>
              <a:cxn ang="0">
                <a:pos x="514" y="452"/>
              </a:cxn>
            </a:cxnLst>
            <a:rect l="0" t="0" r="r" b="b"/>
            <a:pathLst>
              <a:path w="527" h="452">
                <a:moveTo>
                  <a:pt x="0" y="0"/>
                </a:moveTo>
                <a:cubicBezTo>
                  <a:pt x="74" y="42"/>
                  <a:pt x="355" y="177"/>
                  <a:pt x="441" y="252"/>
                </a:cubicBezTo>
                <a:cubicBezTo>
                  <a:pt x="527" y="327"/>
                  <a:pt x="499" y="410"/>
                  <a:pt x="514" y="452"/>
                </a:cubicBezTo>
              </a:path>
            </a:pathLst>
          </a:custGeom>
          <a:noFill/>
          <a:ln w="9525">
            <a:solidFill>
              <a:srgbClr val="000000"/>
            </a:solidFill>
            <a:round/>
            <a:headEnd/>
            <a:tailEnd type="triangle" w="lg" len="lg"/>
          </a:ln>
          <a:effectLst/>
        </p:spPr>
        <p:txBody>
          <a:bodyPr wrap="none" anchor="ctr"/>
          <a:lstStyle/>
          <a:p>
            <a:endParaRPr lang="en-US"/>
          </a:p>
        </p:txBody>
      </p:sp>
      <p:sp>
        <p:nvSpPr>
          <p:cNvPr id="220165" name="Line 5"/>
          <p:cNvSpPr>
            <a:spLocks noChangeShapeType="1"/>
          </p:cNvSpPr>
          <p:nvPr/>
        </p:nvSpPr>
        <p:spPr bwMode="auto">
          <a:xfrm>
            <a:off x="2209800" y="3886200"/>
            <a:ext cx="3352800" cy="481013"/>
          </a:xfrm>
          <a:prstGeom prst="line">
            <a:avLst/>
          </a:prstGeom>
          <a:noFill/>
          <a:ln w="12700">
            <a:solidFill>
              <a:srgbClr val="000000"/>
            </a:solidFill>
            <a:round/>
            <a:headEnd type="none" w="sm" len="sm"/>
            <a:tailEnd type="triangle" w="lg" len="lg"/>
          </a:ln>
          <a:effectLst/>
        </p:spPr>
        <p:txBody>
          <a:bodyPr wrap="none" anchor="ctr"/>
          <a:lstStyle/>
          <a:p>
            <a:endParaRPr lang="en-US"/>
          </a:p>
        </p:txBody>
      </p:sp>
      <p:sp>
        <p:nvSpPr>
          <p:cNvPr id="220166" name="Text Box 6"/>
          <p:cNvSpPr txBox="1">
            <a:spLocks noChangeArrowheads="1"/>
          </p:cNvSpPr>
          <p:nvPr/>
        </p:nvSpPr>
        <p:spPr bwMode="auto">
          <a:xfrm>
            <a:off x="0" y="4297363"/>
            <a:ext cx="2406650" cy="882650"/>
          </a:xfrm>
          <a:prstGeom prst="rect">
            <a:avLst/>
          </a:prstGeom>
          <a:noFill/>
          <a:ln w="9525">
            <a:noFill/>
            <a:miter lim="800000"/>
            <a:headEnd/>
            <a:tailEnd/>
          </a:ln>
          <a:effectLst/>
        </p:spPr>
        <p:txBody>
          <a:bodyPr>
            <a:spAutoFit/>
          </a:bodyPr>
          <a:lstStyle/>
          <a:p>
            <a:pPr algn="ctr" eaLnBrk="0" hangingPunct="0"/>
            <a:r>
              <a:rPr lang="en-US" sz="2800" b="1">
                <a:solidFill>
                  <a:srgbClr val="000000"/>
                </a:solidFill>
                <a:latin typeface="Tahoma" pitchFamily="34" charset="0"/>
              </a:rPr>
              <a:t>D</a:t>
            </a:r>
            <a:r>
              <a:rPr lang="en-US" sz="2400" b="1">
                <a:solidFill>
                  <a:srgbClr val="000000"/>
                </a:solidFill>
                <a:latin typeface="Tahoma" pitchFamily="34" charset="0"/>
              </a:rPr>
              <a:t> </a:t>
            </a:r>
          </a:p>
          <a:p>
            <a:pPr algn="ctr" eaLnBrk="0" hangingPunct="0"/>
            <a:r>
              <a:rPr lang="en-US" sz="2400" b="1">
                <a:solidFill>
                  <a:srgbClr val="000000"/>
                </a:solidFill>
                <a:latin typeface="Tahoma" pitchFamily="34" charset="0"/>
              </a:rPr>
              <a:t>PROTECTION</a:t>
            </a:r>
          </a:p>
        </p:txBody>
      </p:sp>
      <p:sp>
        <p:nvSpPr>
          <p:cNvPr id="220167" name="Text Box 7"/>
          <p:cNvSpPr txBox="1">
            <a:spLocks noChangeArrowheads="1"/>
          </p:cNvSpPr>
          <p:nvPr/>
        </p:nvSpPr>
        <p:spPr bwMode="auto">
          <a:xfrm>
            <a:off x="7056438" y="4297363"/>
            <a:ext cx="2087562" cy="882650"/>
          </a:xfrm>
          <a:prstGeom prst="rect">
            <a:avLst/>
          </a:prstGeom>
          <a:noFill/>
          <a:ln w="9525">
            <a:noFill/>
            <a:miter lim="800000"/>
            <a:headEnd/>
            <a:tailEnd/>
          </a:ln>
          <a:effectLst/>
        </p:spPr>
        <p:txBody>
          <a:bodyPr>
            <a:spAutoFit/>
          </a:bodyPr>
          <a:lstStyle/>
          <a:p>
            <a:pPr algn="ctr" eaLnBrk="0" hangingPunct="0"/>
            <a:r>
              <a:rPr lang="en-US" sz="2800" b="1">
                <a:solidFill>
                  <a:srgbClr val="000000"/>
                </a:solidFill>
                <a:latin typeface="Tahoma" pitchFamily="34" charset="0"/>
              </a:rPr>
              <a:t>E</a:t>
            </a:r>
            <a:endParaRPr lang="en-US" sz="2400" b="1">
              <a:solidFill>
                <a:srgbClr val="000000"/>
              </a:solidFill>
              <a:latin typeface="Tahoma" pitchFamily="34" charset="0"/>
            </a:endParaRPr>
          </a:p>
          <a:p>
            <a:pPr algn="ctr" eaLnBrk="0" hangingPunct="0"/>
            <a:r>
              <a:rPr lang="en-US" sz="2400" b="1">
                <a:solidFill>
                  <a:srgbClr val="000000"/>
                </a:solidFill>
                <a:latin typeface="Tahoma" pitchFamily="34" charset="0"/>
              </a:rPr>
              <a:t>RECOVERY</a:t>
            </a:r>
          </a:p>
        </p:txBody>
      </p:sp>
      <p:sp>
        <p:nvSpPr>
          <p:cNvPr id="220168" name="Rectangle 8"/>
          <p:cNvSpPr>
            <a:spLocks noChangeArrowheads="1"/>
          </p:cNvSpPr>
          <p:nvPr/>
        </p:nvSpPr>
        <p:spPr bwMode="auto">
          <a:xfrm>
            <a:off x="4267200" y="303213"/>
            <a:ext cx="4648200" cy="1601787"/>
          </a:xfrm>
          <a:prstGeom prst="rect">
            <a:avLst/>
          </a:prstGeom>
          <a:noFill/>
          <a:ln w="9525">
            <a:noFill/>
            <a:miter lim="800000"/>
            <a:headEnd/>
            <a:tailEnd/>
          </a:ln>
          <a:effectLst/>
        </p:spPr>
        <p:txBody>
          <a:bodyPr anchor="ctr"/>
          <a:lstStyle/>
          <a:p>
            <a:pPr algn="ctr"/>
            <a:r>
              <a:rPr lang="en-US" b="1">
                <a:solidFill>
                  <a:schemeClr val="tx2"/>
                </a:solidFill>
                <a:effectLst>
                  <a:outerShdw blurRad="38100" dist="38100" dir="2700000" algn="tl">
                    <a:srgbClr val="000000"/>
                  </a:outerShdw>
                </a:effectLst>
              </a:rPr>
              <a:t>How SARA works….</a:t>
            </a:r>
          </a:p>
        </p:txBody>
      </p:sp>
      <p:sp>
        <p:nvSpPr>
          <p:cNvPr id="220169" name="Text Box 9"/>
          <p:cNvSpPr txBox="1">
            <a:spLocks noChangeArrowheads="1"/>
          </p:cNvSpPr>
          <p:nvPr/>
        </p:nvSpPr>
        <p:spPr bwMode="auto">
          <a:xfrm>
            <a:off x="2516188" y="4368800"/>
            <a:ext cx="1703387" cy="642938"/>
          </a:xfrm>
          <a:prstGeom prst="rect">
            <a:avLst/>
          </a:prstGeom>
          <a:solidFill>
            <a:schemeClr val="accent1"/>
          </a:solidFill>
          <a:ln w="3175">
            <a:solidFill>
              <a:srgbClr val="969696"/>
            </a:solidFill>
            <a:miter lim="800000"/>
            <a:headEnd/>
            <a:tailEnd/>
          </a:ln>
          <a:effectLst/>
        </p:spPr>
        <p:txBody>
          <a:bodyPr>
            <a:spAutoFit/>
          </a:bodyPr>
          <a:lstStyle/>
          <a:p>
            <a:pPr algn="ctr" eaLnBrk="0" hangingPunct="0">
              <a:lnSpc>
                <a:spcPct val="90000"/>
              </a:lnSpc>
            </a:pPr>
            <a:r>
              <a:rPr lang="en-US" sz="2000" i="1">
                <a:latin typeface="Times New Roman" pitchFamily="18" charset="0"/>
              </a:rPr>
              <a:t> </a:t>
            </a:r>
            <a:r>
              <a:rPr lang="en-US" sz="2000" i="1"/>
              <a:t>Automatic Prohibitions</a:t>
            </a:r>
            <a:endParaRPr lang="en-US" sz="2000" i="1">
              <a:latin typeface="Times New Roman" pitchFamily="18" charset="0"/>
            </a:endParaRPr>
          </a:p>
        </p:txBody>
      </p:sp>
      <p:sp>
        <p:nvSpPr>
          <p:cNvPr id="220170" name="Text Box 10"/>
          <p:cNvSpPr txBox="1">
            <a:spLocks noChangeArrowheads="1"/>
          </p:cNvSpPr>
          <p:nvPr/>
        </p:nvSpPr>
        <p:spPr bwMode="auto">
          <a:xfrm>
            <a:off x="228600" y="5943600"/>
            <a:ext cx="2133600" cy="339725"/>
          </a:xfrm>
          <a:prstGeom prst="rect">
            <a:avLst/>
          </a:prstGeom>
          <a:solidFill>
            <a:schemeClr val="accent1"/>
          </a:solidFill>
          <a:ln w="3175">
            <a:solidFill>
              <a:schemeClr val="tx1"/>
            </a:solidFill>
            <a:miter lim="800000"/>
            <a:headEnd/>
            <a:tailEnd/>
          </a:ln>
          <a:effectLst/>
        </p:spPr>
        <p:txBody>
          <a:bodyPr>
            <a:spAutoFit/>
          </a:bodyPr>
          <a:lstStyle/>
          <a:p>
            <a:pPr eaLnBrk="0" hangingPunct="0">
              <a:spcBef>
                <a:spcPct val="50000"/>
              </a:spcBef>
              <a:buFont typeface="Wingdings" pitchFamily="2" charset="2"/>
              <a:buNone/>
            </a:pPr>
            <a:r>
              <a:rPr lang="en-US" sz="1600" b="1" i="1">
                <a:latin typeface="Times New Roman" pitchFamily="18" charset="0"/>
              </a:rPr>
              <a:t>  </a:t>
            </a:r>
            <a:r>
              <a:rPr lang="en-US" sz="1600" i="1"/>
              <a:t>Permits/Agreements</a:t>
            </a:r>
          </a:p>
        </p:txBody>
      </p:sp>
      <p:sp>
        <p:nvSpPr>
          <p:cNvPr id="220171" name="Text Box 11"/>
          <p:cNvSpPr txBox="1">
            <a:spLocks noChangeArrowheads="1"/>
          </p:cNvSpPr>
          <p:nvPr/>
        </p:nvSpPr>
        <p:spPr bwMode="auto">
          <a:xfrm>
            <a:off x="381000" y="5527675"/>
            <a:ext cx="1296988" cy="339725"/>
          </a:xfrm>
          <a:prstGeom prst="rect">
            <a:avLst/>
          </a:prstGeom>
          <a:solidFill>
            <a:schemeClr val="accent1"/>
          </a:solidFill>
          <a:ln w="3175">
            <a:solidFill>
              <a:schemeClr val="tx1"/>
            </a:solidFill>
            <a:miter lim="800000"/>
            <a:headEnd/>
            <a:tailEnd/>
          </a:ln>
          <a:effectLst/>
        </p:spPr>
        <p:txBody>
          <a:bodyPr>
            <a:spAutoFit/>
          </a:bodyPr>
          <a:lstStyle/>
          <a:p>
            <a:pPr eaLnBrk="0" hangingPunct="0">
              <a:spcBef>
                <a:spcPct val="50000"/>
              </a:spcBef>
              <a:buFont typeface="Wingdings" pitchFamily="2" charset="2"/>
              <a:buNone/>
            </a:pPr>
            <a:r>
              <a:rPr lang="en-US" sz="1600" b="1" i="1">
                <a:latin typeface="Times New Roman" pitchFamily="18" charset="0"/>
              </a:rPr>
              <a:t>  </a:t>
            </a:r>
            <a:r>
              <a:rPr lang="en-US" sz="1600" i="1"/>
              <a:t>Safety Net</a:t>
            </a:r>
          </a:p>
        </p:txBody>
      </p:sp>
      <p:cxnSp>
        <p:nvCxnSpPr>
          <p:cNvPr id="220172" name="AutoShape 12"/>
          <p:cNvCxnSpPr>
            <a:cxnSpLocks noChangeShapeType="1"/>
            <a:stCxn id="220169" idx="2"/>
            <a:endCxn id="220171" idx="3"/>
          </p:cNvCxnSpPr>
          <p:nvPr/>
        </p:nvCxnSpPr>
        <p:spPr bwMode="auto">
          <a:xfrm rot="5400000">
            <a:off x="2180432" y="4509294"/>
            <a:ext cx="685800" cy="1690687"/>
          </a:xfrm>
          <a:prstGeom prst="curvedConnector2">
            <a:avLst/>
          </a:prstGeom>
          <a:noFill/>
          <a:ln w="12700">
            <a:solidFill>
              <a:srgbClr val="000000"/>
            </a:solidFill>
            <a:round/>
            <a:headEnd type="none" w="sm" len="sm"/>
            <a:tailEnd type="triangle" w="lg" len="lg"/>
          </a:ln>
          <a:effectLst/>
        </p:spPr>
      </p:cxnSp>
      <p:cxnSp>
        <p:nvCxnSpPr>
          <p:cNvPr id="220173" name="AutoShape 13"/>
          <p:cNvCxnSpPr>
            <a:cxnSpLocks noChangeShapeType="1"/>
            <a:stCxn id="220169" idx="2"/>
            <a:endCxn id="220170" idx="3"/>
          </p:cNvCxnSpPr>
          <p:nvPr/>
        </p:nvCxnSpPr>
        <p:spPr bwMode="auto">
          <a:xfrm rot="5400000">
            <a:off x="2314575" y="5059363"/>
            <a:ext cx="1101725" cy="1006475"/>
          </a:xfrm>
          <a:prstGeom prst="bentConnector2">
            <a:avLst/>
          </a:prstGeom>
          <a:noFill/>
          <a:ln w="12700">
            <a:solidFill>
              <a:srgbClr val="000000"/>
            </a:solidFill>
            <a:miter lim="800000"/>
            <a:headEnd type="none" w="sm" len="sm"/>
            <a:tailEnd type="triangle" w="lg" len="lg"/>
          </a:ln>
          <a:effectLst/>
        </p:spPr>
      </p:cxnSp>
      <p:cxnSp>
        <p:nvCxnSpPr>
          <p:cNvPr id="220174" name="AutoShape 14"/>
          <p:cNvCxnSpPr>
            <a:cxnSpLocks noChangeShapeType="1"/>
            <a:stCxn id="220176" idx="2"/>
            <a:endCxn id="220178" idx="1"/>
          </p:cNvCxnSpPr>
          <p:nvPr/>
        </p:nvCxnSpPr>
        <p:spPr bwMode="auto">
          <a:xfrm rot="16200000" flipH="1">
            <a:off x="5253831" y="5512595"/>
            <a:ext cx="1343025" cy="341312"/>
          </a:xfrm>
          <a:prstGeom prst="bentConnector2">
            <a:avLst/>
          </a:prstGeom>
          <a:noFill/>
          <a:ln w="3175">
            <a:solidFill>
              <a:srgbClr val="000000"/>
            </a:solidFill>
            <a:miter lim="800000"/>
            <a:headEnd/>
            <a:tailEnd type="triangle" w="lg" len="lg"/>
          </a:ln>
          <a:effectLst/>
        </p:spPr>
      </p:cxnSp>
      <p:sp>
        <p:nvSpPr>
          <p:cNvPr id="220175" name="Freeform 15"/>
          <p:cNvSpPr>
            <a:spLocks/>
          </p:cNvSpPr>
          <p:nvPr/>
        </p:nvSpPr>
        <p:spPr bwMode="auto">
          <a:xfrm>
            <a:off x="5622925" y="4594225"/>
            <a:ext cx="762000" cy="1131888"/>
          </a:xfrm>
          <a:custGeom>
            <a:avLst/>
            <a:gdLst/>
            <a:ahLst/>
            <a:cxnLst>
              <a:cxn ang="0">
                <a:pos x="0" y="0"/>
              </a:cxn>
              <a:cxn ang="0">
                <a:pos x="192" y="672"/>
              </a:cxn>
              <a:cxn ang="0">
                <a:pos x="480" y="816"/>
              </a:cxn>
            </a:cxnLst>
            <a:rect l="0" t="0" r="r" b="b"/>
            <a:pathLst>
              <a:path w="480" h="816">
                <a:moveTo>
                  <a:pt x="0" y="0"/>
                </a:moveTo>
                <a:cubicBezTo>
                  <a:pt x="56" y="268"/>
                  <a:pt x="112" y="536"/>
                  <a:pt x="192" y="672"/>
                </a:cubicBezTo>
                <a:cubicBezTo>
                  <a:pt x="272" y="808"/>
                  <a:pt x="376" y="812"/>
                  <a:pt x="480" y="816"/>
                </a:cubicBezTo>
              </a:path>
            </a:pathLst>
          </a:custGeom>
          <a:noFill/>
          <a:ln w="9525">
            <a:solidFill>
              <a:srgbClr val="000000"/>
            </a:solidFill>
            <a:round/>
            <a:headEnd type="none" w="med" len="med"/>
            <a:tailEnd type="triangle" w="lg" len="lg"/>
          </a:ln>
          <a:effectLst/>
        </p:spPr>
        <p:txBody>
          <a:bodyPr wrap="none" anchor="ctr"/>
          <a:lstStyle/>
          <a:p>
            <a:endParaRPr lang="en-US"/>
          </a:p>
        </p:txBody>
      </p:sp>
      <p:sp>
        <p:nvSpPr>
          <p:cNvPr id="220176" name="Text Box 16"/>
          <p:cNvSpPr txBox="1">
            <a:spLocks noChangeArrowheads="1"/>
          </p:cNvSpPr>
          <p:nvPr/>
        </p:nvSpPr>
        <p:spPr bwMode="auto">
          <a:xfrm>
            <a:off x="4573588" y="4368800"/>
            <a:ext cx="2360612" cy="642938"/>
          </a:xfrm>
          <a:prstGeom prst="rect">
            <a:avLst/>
          </a:prstGeom>
          <a:solidFill>
            <a:schemeClr val="accent1"/>
          </a:solidFill>
          <a:ln w="3175">
            <a:solidFill>
              <a:srgbClr val="969696"/>
            </a:solidFill>
            <a:miter lim="800000"/>
            <a:headEnd/>
            <a:tailEnd/>
          </a:ln>
          <a:effectLst/>
        </p:spPr>
        <p:txBody>
          <a:bodyPr>
            <a:spAutoFit/>
          </a:bodyPr>
          <a:lstStyle/>
          <a:p>
            <a:pPr algn="ctr" eaLnBrk="0" hangingPunct="0">
              <a:lnSpc>
                <a:spcPct val="90000"/>
              </a:lnSpc>
            </a:pPr>
            <a:r>
              <a:rPr lang="en-US" sz="2000" i="1"/>
              <a:t>Mandatory Recovery Planning</a:t>
            </a:r>
            <a:endParaRPr lang="en-US" sz="2000" i="1">
              <a:latin typeface="Times New Roman" pitchFamily="18" charset="0"/>
            </a:endParaRPr>
          </a:p>
        </p:txBody>
      </p:sp>
      <p:sp>
        <p:nvSpPr>
          <p:cNvPr id="220177" name="Text Box 17"/>
          <p:cNvSpPr txBox="1">
            <a:spLocks noChangeArrowheads="1"/>
          </p:cNvSpPr>
          <p:nvPr/>
        </p:nvSpPr>
        <p:spPr bwMode="auto">
          <a:xfrm>
            <a:off x="6400800" y="5426075"/>
            <a:ext cx="2514600" cy="582613"/>
          </a:xfrm>
          <a:prstGeom prst="rect">
            <a:avLst/>
          </a:prstGeom>
          <a:solidFill>
            <a:schemeClr val="accent1"/>
          </a:solidFill>
          <a:ln w="3175">
            <a:solidFill>
              <a:schemeClr val="tx1"/>
            </a:solidFill>
            <a:miter lim="800000"/>
            <a:headEnd/>
            <a:tailEnd/>
          </a:ln>
          <a:effectLst/>
        </p:spPr>
        <p:txBody>
          <a:bodyPr>
            <a:spAutoFit/>
          </a:bodyPr>
          <a:lstStyle/>
          <a:p>
            <a:pPr algn="ctr" eaLnBrk="0" hangingPunct="0">
              <a:spcBef>
                <a:spcPct val="50000"/>
              </a:spcBef>
              <a:buFont typeface="Wingdings" pitchFamily="2" charset="2"/>
              <a:buNone/>
            </a:pPr>
            <a:r>
              <a:rPr lang="en-US" sz="1600" b="1" i="1">
                <a:latin typeface="Times New Roman" pitchFamily="18" charset="0"/>
              </a:rPr>
              <a:t>  </a:t>
            </a:r>
            <a:r>
              <a:rPr lang="en-US" sz="1600" i="1"/>
              <a:t>Stewardship Programs / Incentives</a:t>
            </a:r>
          </a:p>
        </p:txBody>
      </p:sp>
      <p:sp>
        <p:nvSpPr>
          <p:cNvPr id="220178" name="Text Box 18"/>
          <p:cNvSpPr txBox="1">
            <a:spLocks noChangeArrowheads="1"/>
          </p:cNvSpPr>
          <p:nvPr/>
        </p:nvSpPr>
        <p:spPr bwMode="auto">
          <a:xfrm>
            <a:off x="6096000" y="6184900"/>
            <a:ext cx="2819400" cy="339725"/>
          </a:xfrm>
          <a:prstGeom prst="rect">
            <a:avLst/>
          </a:prstGeom>
          <a:solidFill>
            <a:schemeClr val="accent1"/>
          </a:solidFill>
          <a:ln w="3175">
            <a:solidFill>
              <a:schemeClr val="tx1"/>
            </a:solidFill>
            <a:miter lim="800000"/>
            <a:headEnd/>
            <a:tailEnd/>
          </a:ln>
          <a:effectLst/>
        </p:spPr>
        <p:txBody>
          <a:bodyPr>
            <a:spAutoFit/>
          </a:bodyPr>
          <a:lstStyle/>
          <a:p>
            <a:pPr eaLnBrk="0" hangingPunct="0">
              <a:spcBef>
                <a:spcPct val="50000"/>
              </a:spcBef>
              <a:buFont typeface="Wingdings" pitchFamily="2" charset="2"/>
              <a:buNone/>
            </a:pPr>
            <a:r>
              <a:rPr lang="en-US" sz="1600" b="1" i="1">
                <a:latin typeface="Times New Roman" pitchFamily="18" charset="0"/>
              </a:rPr>
              <a:t>  </a:t>
            </a:r>
            <a:r>
              <a:rPr lang="en-US" sz="1600" i="1"/>
              <a:t>Critical Habitat (Safety Net )</a:t>
            </a:r>
          </a:p>
        </p:txBody>
      </p:sp>
      <p:grpSp>
        <p:nvGrpSpPr>
          <p:cNvPr id="220179" name="Group 19"/>
          <p:cNvGrpSpPr>
            <a:grpSpLocks/>
          </p:cNvGrpSpPr>
          <p:nvPr/>
        </p:nvGrpSpPr>
        <p:grpSpPr bwMode="auto">
          <a:xfrm>
            <a:off x="534988" y="2389188"/>
            <a:ext cx="3429000" cy="1587500"/>
            <a:chOff x="480" y="1088"/>
            <a:chExt cx="2064" cy="1000"/>
          </a:xfrm>
        </p:grpSpPr>
        <p:sp>
          <p:nvSpPr>
            <p:cNvPr id="220180" name="Text Box 20"/>
            <p:cNvSpPr txBox="1">
              <a:spLocks noChangeArrowheads="1"/>
            </p:cNvSpPr>
            <p:nvPr/>
          </p:nvSpPr>
          <p:spPr bwMode="auto">
            <a:xfrm>
              <a:off x="480" y="1385"/>
              <a:ext cx="2064" cy="703"/>
            </a:xfrm>
            <a:prstGeom prst="rect">
              <a:avLst/>
            </a:prstGeom>
            <a:solidFill>
              <a:srgbClr val="E4F8F3"/>
            </a:solidFill>
            <a:ln w="3175">
              <a:solidFill>
                <a:srgbClr val="DDDDDD"/>
              </a:solidFill>
              <a:miter lim="800000"/>
              <a:headEnd/>
              <a:tailEnd/>
            </a:ln>
            <a:effectLst>
              <a:outerShdw dist="53882" dir="2700000" algn="ctr" rotWithShape="0">
                <a:schemeClr val="bg2"/>
              </a:outerShdw>
            </a:effectLst>
          </p:spPr>
          <p:txBody>
            <a:bodyPr>
              <a:spAutoFit/>
            </a:bodyPr>
            <a:lstStyle/>
            <a:p>
              <a:pPr eaLnBrk="0" hangingPunct="0"/>
              <a:r>
                <a:rPr lang="en-US" sz="2400">
                  <a:solidFill>
                    <a:srgbClr val="000000"/>
                  </a:solidFill>
                  <a:latin typeface="Times New Roman" pitchFamily="18" charset="0"/>
                </a:rPr>
                <a:t> </a:t>
              </a:r>
              <a:r>
                <a:rPr lang="en-US" sz="2800" b="1">
                  <a:solidFill>
                    <a:srgbClr val="000000"/>
                  </a:solidFill>
                  <a:latin typeface="Tahoma" pitchFamily="34" charset="0"/>
                </a:rPr>
                <a:t>C</a:t>
              </a:r>
              <a:r>
                <a:rPr lang="en-US" sz="2400" b="1">
                  <a:solidFill>
                    <a:srgbClr val="000000"/>
                  </a:solidFill>
                  <a:latin typeface="Tahoma" pitchFamily="34" charset="0"/>
                </a:rPr>
                <a:t>   LEGAL LISTING</a:t>
              </a:r>
              <a:r>
                <a:rPr lang="en-US" sz="2400" b="1">
                  <a:latin typeface="Tahoma" pitchFamily="34" charset="0"/>
                </a:rPr>
                <a:t> </a:t>
              </a:r>
            </a:p>
            <a:p>
              <a:pPr marL="960438" lvl="3" eaLnBrk="0" hangingPunct="0">
                <a:lnSpc>
                  <a:spcPct val="95000"/>
                </a:lnSpc>
                <a:buFont typeface="Wingdings" pitchFamily="2" charset="2"/>
                <a:buChar char="§"/>
              </a:pPr>
              <a:r>
                <a:rPr lang="en-US" sz="2000" b="1">
                  <a:solidFill>
                    <a:schemeClr val="bg2"/>
                  </a:solidFill>
                </a:rPr>
                <a:t> </a:t>
              </a:r>
              <a:r>
                <a:rPr lang="en-US" sz="1800" i="1">
                  <a:solidFill>
                    <a:schemeClr val="bg2"/>
                  </a:solidFill>
                </a:rPr>
                <a:t>Endangered </a:t>
              </a:r>
            </a:p>
            <a:p>
              <a:pPr marL="960438" lvl="3" eaLnBrk="0" hangingPunct="0">
                <a:buFont typeface="Wingdings" pitchFamily="2" charset="2"/>
                <a:buChar char="§"/>
              </a:pPr>
              <a:r>
                <a:rPr lang="en-US" sz="1800" i="1">
                  <a:solidFill>
                    <a:schemeClr val="bg2"/>
                  </a:solidFill>
                </a:rPr>
                <a:t> Threatened</a:t>
              </a:r>
              <a:r>
                <a:rPr lang="en-US" sz="2000" b="1">
                  <a:solidFill>
                    <a:schemeClr val="bg2"/>
                  </a:solidFill>
                </a:rPr>
                <a:t>  </a:t>
              </a:r>
              <a:endParaRPr lang="en-US" sz="2000">
                <a:solidFill>
                  <a:schemeClr val="bg2"/>
                </a:solidFill>
              </a:endParaRPr>
            </a:p>
          </p:txBody>
        </p:sp>
        <p:cxnSp>
          <p:nvCxnSpPr>
            <p:cNvPr id="220181" name="AutoShape 21"/>
            <p:cNvCxnSpPr>
              <a:cxnSpLocks noChangeShapeType="1"/>
              <a:stCxn id="220185" idx="2"/>
              <a:endCxn id="220180" idx="0"/>
            </p:cNvCxnSpPr>
            <p:nvPr/>
          </p:nvCxnSpPr>
          <p:spPr bwMode="auto">
            <a:xfrm>
              <a:off x="1512" y="1088"/>
              <a:ext cx="0" cy="297"/>
            </a:xfrm>
            <a:prstGeom prst="straightConnector1">
              <a:avLst/>
            </a:prstGeom>
            <a:noFill/>
            <a:ln w="9525">
              <a:solidFill>
                <a:srgbClr val="FFFF99"/>
              </a:solidFill>
              <a:round/>
              <a:headEnd/>
              <a:tailEnd type="triangle" w="lg" len="lg"/>
            </a:ln>
            <a:effectLst/>
          </p:spPr>
        </p:cxnSp>
      </p:grpSp>
      <p:grpSp>
        <p:nvGrpSpPr>
          <p:cNvPr id="220182" name="Group 22"/>
          <p:cNvGrpSpPr>
            <a:grpSpLocks/>
          </p:cNvGrpSpPr>
          <p:nvPr/>
        </p:nvGrpSpPr>
        <p:grpSpPr bwMode="auto">
          <a:xfrm>
            <a:off x="534988" y="1400175"/>
            <a:ext cx="3429000" cy="1200150"/>
            <a:chOff x="336" y="912"/>
            <a:chExt cx="2160" cy="756"/>
          </a:xfrm>
        </p:grpSpPr>
        <p:sp>
          <p:nvSpPr>
            <p:cNvPr id="220183" name="Text Box 23"/>
            <p:cNvSpPr txBox="1">
              <a:spLocks noChangeArrowheads="1"/>
            </p:cNvSpPr>
            <p:nvPr/>
          </p:nvSpPr>
          <p:spPr bwMode="auto">
            <a:xfrm>
              <a:off x="336" y="1209"/>
              <a:ext cx="2160" cy="459"/>
            </a:xfrm>
            <a:prstGeom prst="rect">
              <a:avLst/>
            </a:prstGeom>
            <a:solidFill>
              <a:srgbClr val="F1E3FF"/>
            </a:solidFill>
            <a:ln w="3175">
              <a:solidFill>
                <a:srgbClr val="DDDDDD"/>
              </a:solidFill>
              <a:miter lim="800000"/>
              <a:headEnd/>
              <a:tailEnd/>
            </a:ln>
            <a:effectLst>
              <a:outerShdw dist="53882" dir="2700000" algn="ctr" rotWithShape="0">
                <a:schemeClr val="bg2"/>
              </a:outerShdw>
            </a:effectLst>
          </p:spPr>
          <p:txBody>
            <a:bodyPr>
              <a:spAutoFit/>
            </a:bodyPr>
            <a:lstStyle/>
            <a:p>
              <a:pPr eaLnBrk="0" hangingPunct="0">
                <a:lnSpc>
                  <a:spcPct val="80000"/>
                </a:lnSpc>
                <a:tabLst>
                  <a:tab pos="381000" algn="l"/>
                </a:tabLst>
              </a:pPr>
              <a:r>
                <a:rPr lang="en-US" sz="2400">
                  <a:solidFill>
                    <a:srgbClr val="000000"/>
                  </a:solidFill>
                  <a:latin typeface="Times New Roman" pitchFamily="18" charset="0"/>
                </a:rPr>
                <a:t> </a:t>
              </a:r>
              <a:r>
                <a:rPr lang="en-US" sz="2800" b="1">
                  <a:solidFill>
                    <a:srgbClr val="000000"/>
                  </a:solidFill>
                  <a:latin typeface="Tahoma" pitchFamily="34" charset="0"/>
                </a:rPr>
                <a:t>B</a:t>
              </a:r>
              <a:r>
                <a:rPr lang="en-US" sz="2400" b="1">
                  <a:solidFill>
                    <a:srgbClr val="000000"/>
                  </a:solidFill>
                  <a:latin typeface="Tahoma" pitchFamily="34" charset="0"/>
                </a:rPr>
                <a:t>   RESPONSE 			STATEMENTS </a:t>
              </a:r>
              <a:endParaRPr lang="en-US" sz="2000">
                <a:solidFill>
                  <a:srgbClr val="000000"/>
                </a:solidFill>
              </a:endParaRPr>
            </a:p>
          </p:txBody>
        </p:sp>
        <p:cxnSp>
          <p:nvCxnSpPr>
            <p:cNvPr id="220184" name="AutoShape 24"/>
            <p:cNvCxnSpPr>
              <a:cxnSpLocks noChangeShapeType="1"/>
              <a:endCxn id="220183" idx="0"/>
            </p:cNvCxnSpPr>
            <p:nvPr/>
          </p:nvCxnSpPr>
          <p:spPr bwMode="auto">
            <a:xfrm>
              <a:off x="1416" y="912"/>
              <a:ext cx="0" cy="297"/>
            </a:xfrm>
            <a:prstGeom prst="straightConnector1">
              <a:avLst/>
            </a:prstGeom>
            <a:noFill/>
            <a:ln w="9525">
              <a:solidFill>
                <a:srgbClr val="FFFF99"/>
              </a:solidFill>
              <a:round/>
              <a:headEnd/>
              <a:tailEnd type="triangle" w="lg" len="lg"/>
            </a:ln>
            <a:effectLst/>
          </p:spPr>
        </p:cxnSp>
      </p:grpSp>
      <p:sp>
        <p:nvSpPr>
          <p:cNvPr id="220185" name="Text Box 25"/>
          <p:cNvSpPr txBox="1">
            <a:spLocks noChangeArrowheads="1"/>
          </p:cNvSpPr>
          <p:nvPr/>
        </p:nvSpPr>
        <p:spPr bwMode="auto">
          <a:xfrm>
            <a:off x="534988" y="254000"/>
            <a:ext cx="3429000" cy="1346200"/>
          </a:xfrm>
          <a:prstGeom prst="rect">
            <a:avLst/>
          </a:prstGeom>
          <a:solidFill>
            <a:srgbClr val="FFECD1"/>
          </a:solidFill>
          <a:ln w="3175">
            <a:solidFill>
              <a:srgbClr val="DDDDDD"/>
            </a:solidFill>
            <a:miter lim="800000"/>
            <a:headEnd/>
            <a:tailEnd/>
          </a:ln>
          <a:effectLst>
            <a:outerShdw dist="53882" dir="2700000" algn="ctr" rotWithShape="0">
              <a:schemeClr val="bg2"/>
            </a:outerShdw>
          </a:effectLst>
        </p:spPr>
        <p:txBody>
          <a:bodyPr>
            <a:spAutoFit/>
          </a:bodyPr>
          <a:lstStyle/>
          <a:p>
            <a:pPr marL="230188" indent="-230188" eaLnBrk="0" hangingPunct="0"/>
            <a:r>
              <a:rPr lang="en-US" sz="2400">
                <a:solidFill>
                  <a:srgbClr val="000000"/>
                </a:solidFill>
                <a:latin typeface="Times New Roman" pitchFamily="18" charset="0"/>
              </a:rPr>
              <a:t> </a:t>
            </a:r>
            <a:r>
              <a:rPr lang="en-US" sz="2800" b="1">
                <a:solidFill>
                  <a:srgbClr val="000000"/>
                </a:solidFill>
                <a:latin typeface="Tahoma" pitchFamily="34" charset="0"/>
              </a:rPr>
              <a:t>A</a:t>
            </a:r>
            <a:r>
              <a:rPr lang="en-US" sz="2400" b="1">
                <a:solidFill>
                  <a:srgbClr val="000000"/>
                </a:solidFill>
                <a:latin typeface="Tahoma" pitchFamily="34" charset="0"/>
              </a:rPr>
              <a:t>   ASSESSMENT</a:t>
            </a:r>
          </a:p>
          <a:p>
            <a:pPr marL="692150" lvl="1" indent="-234950" eaLnBrk="0" hangingPunct="0">
              <a:buFont typeface="Wingdings" pitchFamily="2" charset="2"/>
              <a:buChar char="§"/>
            </a:pPr>
            <a:r>
              <a:rPr lang="en-US" sz="1800" i="1">
                <a:solidFill>
                  <a:schemeClr val="bg2"/>
                </a:solidFill>
              </a:rPr>
              <a:t>Status Reports</a:t>
            </a:r>
          </a:p>
          <a:p>
            <a:pPr marL="692150" lvl="1" indent="-234950" eaLnBrk="0" hangingPunct="0">
              <a:buFont typeface="Wingdings" pitchFamily="2" charset="2"/>
              <a:buChar char="§"/>
            </a:pPr>
            <a:r>
              <a:rPr lang="en-US" sz="1800" i="1">
                <a:solidFill>
                  <a:schemeClr val="bg2"/>
                </a:solidFill>
              </a:rPr>
              <a:t> Review</a:t>
            </a:r>
          </a:p>
          <a:p>
            <a:pPr marL="692150" lvl="1" indent="-234950" eaLnBrk="0" hangingPunct="0">
              <a:buFont typeface="Wingdings" pitchFamily="2" charset="2"/>
              <a:buChar char="§"/>
            </a:pPr>
            <a:r>
              <a:rPr lang="en-US" sz="1800" i="1">
                <a:solidFill>
                  <a:schemeClr val="bg2"/>
                </a:solidFill>
              </a:rPr>
              <a:t> COSEWIC</a:t>
            </a:r>
            <a:r>
              <a:rPr lang="en-US" sz="1800">
                <a:solidFill>
                  <a:schemeClr val="bg2"/>
                </a:solidFill>
              </a:rPr>
              <a:t> </a:t>
            </a:r>
            <a:r>
              <a:rPr lang="en-US" sz="1800" i="1">
                <a:solidFill>
                  <a:schemeClr val="bg2"/>
                </a:solidFill>
              </a:rPr>
              <a:t>Decision</a:t>
            </a:r>
            <a:endParaRPr lang="en-US" sz="2400" b="1">
              <a:solidFill>
                <a:schemeClr val="bg2"/>
              </a:solidFill>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2" name="Rectangle 2"/>
          <p:cNvSpPr>
            <a:spLocks noGrp="1" noRot="1" noChangeArrowheads="1"/>
          </p:cNvSpPr>
          <p:nvPr>
            <p:ph type="title"/>
          </p:nvPr>
        </p:nvSpPr>
        <p:spPr>
          <a:xfrm>
            <a:off x="1042988" y="333375"/>
            <a:ext cx="7543800" cy="1431925"/>
          </a:xfrm>
          <a:noFill/>
          <a:ln/>
        </p:spPr>
        <p:txBody>
          <a:bodyPr lIns="90488" tIns="44450" rIns="90488" bIns="44450"/>
          <a:lstStyle/>
          <a:p>
            <a:r>
              <a:rPr lang="en-CA"/>
              <a:t>SARA – Basic Elements</a:t>
            </a:r>
          </a:p>
        </p:txBody>
      </p:sp>
      <p:sp>
        <p:nvSpPr>
          <p:cNvPr id="30723" name="Rectangle 3"/>
          <p:cNvSpPr>
            <a:spLocks noGrp="1" noChangeArrowheads="1"/>
          </p:cNvSpPr>
          <p:nvPr>
            <p:ph type="body" sz="half" idx="1"/>
          </p:nvPr>
        </p:nvSpPr>
        <p:spPr>
          <a:xfrm>
            <a:off x="611188" y="1628775"/>
            <a:ext cx="8064500" cy="4824413"/>
          </a:xfrm>
          <a:noFill/>
          <a:ln/>
        </p:spPr>
        <p:txBody>
          <a:bodyPr lIns="90488" tIns="44450" rIns="90488" bIns="44450"/>
          <a:lstStyle/>
          <a:p>
            <a:r>
              <a:rPr lang="en-CA" sz="3000"/>
              <a:t>Independent, science based assessments</a:t>
            </a:r>
          </a:p>
          <a:p>
            <a:r>
              <a:rPr lang="en-CA" sz="3000"/>
              <a:t>Legal listing process</a:t>
            </a:r>
          </a:p>
          <a:p>
            <a:r>
              <a:rPr lang="en-CA" sz="3000"/>
              <a:t>Prohibitions against killing,  harming, or trade in individuals or destruction of residence</a:t>
            </a:r>
          </a:p>
          <a:p>
            <a:r>
              <a:rPr lang="en-CA" sz="3000"/>
              <a:t>Recovery and management planning</a:t>
            </a:r>
          </a:p>
          <a:p>
            <a:r>
              <a:rPr lang="en-CA" sz="3000"/>
              <a:t>Stewardship measures to protect critical habitat with prohibition as backstop</a:t>
            </a:r>
          </a:p>
          <a:p>
            <a:r>
              <a:rPr lang="en-CA" sz="3000"/>
              <a:t>Effective enforcement measures</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1445" name="Object 5"/>
          <p:cNvGraphicFramePr>
            <a:graphicFrameLocks noChangeAspect="1"/>
          </p:cNvGraphicFramePr>
          <p:nvPr/>
        </p:nvGraphicFramePr>
        <p:xfrm>
          <a:off x="0" y="4076700"/>
          <a:ext cx="1882775" cy="2781300"/>
        </p:xfrm>
        <a:graphic>
          <a:graphicData uri="http://schemas.openxmlformats.org/presentationml/2006/ole">
            <p:oleObj spid="_x0000_s61445" name="Photo Editor Photo" r:id="rId3" imgW="4742857" imgH="7009524" progId="MSPhotoEd.3">
              <p:embed/>
            </p:oleObj>
          </a:graphicData>
        </a:graphic>
      </p:graphicFrame>
      <p:graphicFrame>
        <p:nvGraphicFramePr>
          <p:cNvPr id="61444" name="Object 4"/>
          <p:cNvGraphicFramePr>
            <a:graphicFrameLocks noChangeAspect="1"/>
          </p:cNvGraphicFramePr>
          <p:nvPr/>
        </p:nvGraphicFramePr>
        <p:xfrm>
          <a:off x="6430963" y="260350"/>
          <a:ext cx="2713037" cy="4064000"/>
        </p:xfrm>
        <a:graphic>
          <a:graphicData uri="http://schemas.openxmlformats.org/presentationml/2006/ole">
            <p:oleObj spid="_x0000_s61444" name="Photo Editor Photo" r:id="rId4" imgW="4933333" imgH="7392432" progId="MSPhotoEd.3">
              <p:embed/>
            </p:oleObj>
          </a:graphicData>
        </a:graphic>
      </p:graphicFrame>
      <p:sp>
        <p:nvSpPr>
          <p:cNvPr id="61442" name="Rectangle 2"/>
          <p:cNvSpPr>
            <a:spLocks noGrp="1" noRot="1" noChangeArrowheads="1"/>
          </p:cNvSpPr>
          <p:nvPr>
            <p:ph type="title"/>
          </p:nvPr>
        </p:nvSpPr>
        <p:spPr>
          <a:xfrm>
            <a:off x="395288" y="260350"/>
            <a:ext cx="8229600" cy="1143000"/>
          </a:xfrm>
        </p:spPr>
        <p:txBody>
          <a:bodyPr/>
          <a:lstStyle/>
          <a:p>
            <a:r>
              <a:rPr lang="en-GB"/>
              <a:t>SARA and the provinces</a:t>
            </a:r>
          </a:p>
        </p:txBody>
      </p:sp>
      <p:sp>
        <p:nvSpPr>
          <p:cNvPr id="61443" name="Rectangle 3"/>
          <p:cNvSpPr>
            <a:spLocks noGrp="1" noChangeArrowheads="1"/>
          </p:cNvSpPr>
          <p:nvPr>
            <p:ph type="body" idx="1"/>
          </p:nvPr>
        </p:nvSpPr>
        <p:spPr>
          <a:xfrm>
            <a:off x="457200" y="1412875"/>
            <a:ext cx="5986463" cy="5018088"/>
          </a:xfrm>
        </p:spPr>
        <p:txBody>
          <a:bodyPr/>
          <a:lstStyle/>
          <a:p>
            <a:pPr>
              <a:buClr>
                <a:schemeClr val="tx2"/>
              </a:buClr>
              <a:buSzPct val="75000"/>
            </a:pPr>
            <a:r>
              <a:rPr lang="en-GB" sz="3000"/>
              <a:t>SARA is “safety net” legislation.</a:t>
            </a:r>
          </a:p>
          <a:p>
            <a:pPr>
              <a:buClr>
                <a:schemeClr val="tx2"/>
              </a:buClr>
              <a:buSzPct val="75000"/>
            </a:pPr>
            <a:r>
              <a:rPr lang="en-GB" sz="3000"/>
              <a:t>It applies to all listed species on federal lands and to listed aquatic species and migratory birds on other lands</a:t>
            </a:r>
          </a:p>
        </p:txBody>
      </p:sp>
      <p:sp>
        <p:nvSpPr>
          <p:cNvPr id="61446" name="Rectangle 6"/>
          <p:cNvSpPr>
            <a:spLocks noChangeArrowheads="1"/>
          </p:cNvSpPr>
          <p:nvPr/>
        </p:nvSpPr>
        <p:spPr bwMode="auto">
          <a:xfrm>
            <a:off x="1908175" y="4292600"/>
            <a:ext cx="6911975" cy="2305050"/>
          </a:xfrm>
          <a:prstGeom prst="rect">
            <a:avLst/>
          </a:prstGeom>
          <a:noFill/>
          <a:ln w="9525">
            <a:noFill/>
            <a:miter lim="800000"/>
            <a:headEnd/>
            <a:tailEnd/>
          </a:ln>
          <a:effectLst/>
        </p:spPr>
        <p:txBody>
          <a:bodyPr/>
          <a:lstStyle/>
          <a:p>
            <a:pPr marL="342900" indent="-342900">
              <a:spcBef>
                <a:spcPct val="20000"/>
              </a:spcBef>
              <a:buClr>
                <a:schemeClr val="tx2"/>
              </a:buClr>
              <a:buSzPct val="75000"/>
              <a:buFont typeface="Wingdings" pitchFamily="2" charset="2"/>
              <a:buChar char="n"/>
            </a:pPr>
            <a:r>
              <a:rPr lang="en-GB" sz="3000">
                <a:effectLst>
                  <a:outerShdw blurRad="38100" dist="38100" dir="2700000" algn="tl">
                    <a:srgbClr val="000000"/>
                  </a:outerShdw>
                </a:effectLst>
              </a:rPr>
              <a:t>If the provinces and territories do not effectively protect listed species, the federal government can apply the “safety net” provisions of SARA</a:t>
            </a:r>
          </a:p>
        </p:txBody>
      </p:sp>
      <p:sp>
        <p:nvSpPr>
          <p:cNvPr id="61447" name="Text Box 7"/>
          <p:cNvSpPr txBox="1">
            <a:spLocks noChangeArrowheads="1"/>
          </p:cNvSpPr>
          <p:nvPr/>
        </p:nvSpPr>
        <p:spPr bwMode="auto">
          <a:xfrm>
            <a:off x="6499225" y="4005263"/>
            <a:ext cx="2644775" cy="336550"/>
          </a:xfrm>
          <a:prstGeom prst="rect">
            <a:avLst/>
          </a:prstGeom>
          <a:noFill/>
          <a:ln w="9525">
            <a:noFill/>
            <a:miter lim="800000"/>
            <a:headEnd/>
            <a:tailEnd/>
          </a:ln>
          <a:effectLst/>
        </p:spPr>
        <p:txBody>
          <a:bodyPr wrap="none">
            <a:spAutoFit/>
          </a:bodyPr>
          <a:lstStyle/>
          <a:p>
            <a:r>
              <a:rPr lang="en-CA" sz="1600"/>
              <a:t>White-headed Woodpecker</a:t>
            </a:r>
          </a:p>
        </p:txBody>
      </p:sp>
      <p:sp>
        <p:nvSpPr>
          <p:cNvPr id="61448" name="Text Box 8"/>
          <p:cNvSpPr txBox="1">
            <a:spLocks noChangeArrowheads="1"/>
          </p:cNvSpPr>
          <p:nvPr/>
        </p:nvSpPr>
        <p:spPr bwMode="auto">
          <a:xfrm>
            <a:off x="250825" y="6521450"/>
            <a:ext cx="1290638" cy="336550"/>
          </a:xfrm>
          <a:prstGeom prst="rect">
            <a:avLst/>
          </a:prstGeom>
          <a:noFill/>
          <a:ln w="9525">
            <a:noFill/>
            <a:miter lim="800000"/>
            <a:headEnd/>
            <a:tailEnd/>
          </a:ln>
          <a:effectLst/>
        </p:spPr>
        <p:txBody>
          <a:bodyPr wrap="none">
            <a:spAutoFit/>
          </a:bodyPr>
          <a:lstStyle/>
          <a:p>
            <a:r>
              <a:rPr lang="en-CA" sz="1600"/>
              <a:t>Spotted Owl</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3234" name="Rectangle 2"/>
          <p:cNvSpPr>
            <a:spLocks noGrp="1" noRot="1" noChangeArrowheads="1"/>
          </p:cNvSpPr>
          <p:nvPr>
            <p:ph type="title"/>
          </p:nvPr>
        </p:nvSpPr>
        <p:spPr>
          <a:xfrm>
            <a:off x="395288" y="188913"/>
            <a:ext cx="8229600" cy="1143000"/>
          </a:xfrm>
        </p:spPr>
        <p:txBody>
          <a:bodyPr/>
          <a:lstStyle/>
          <a:p>
            <a:r>
              <a:rPr lang="en-US"/>
              <a:t>SARA and the “Safety Net”</a:t>
            </a:r>
            <a:endParaRPr lang="en-CA"/>
          </a:p>
        </p:txBody>
      </p:sp>
      <p:sp>
        <p:nvSpPr>
          <p:cNvPr id="223235" name="Rectangle 3"/>
          <p:cNvSpPr>
            <a:spLocks noGrp="1" noChangeArrowheads="1"/>
          </p:cNvSpPr>
          <p:nvPr>
            <p:ph type="body" idx="1"/>
          </p:nvPr>
        </p:nvSpPr>
        <p:spPr>
          <a:xfrm>
            <a:off x="468313" y="1412875"/>
            <a:ext cx="8229600" cy="4968875"/>
          </a:xfrm>
        </p:spPr>
        <p:txBody>
          <a:bodyPr/>
          <a:lstStyle/>
          <a:p>
            <a:pPr>
              <a:lnSpc>
                <a:spcPct val="80000"/>
              </a:lnSpc>
              <a:spcBef>
                <a:spcPct val="40000"/>
              </a:spcBef>
              <a:buFont typeface="Wingdings" pitchFamily="2" charset="2"/>
              <a:buNone/>
            </a:pPr>
            <a:r>
              <a:rPr lang="en-CA" sz="3000"/>
              <a:t>Applies:</a:t>
            </a:r>
          </a:p>
          <a:p>
            <a:pPr>
              <a:lnSpc>
                <a:spcPct val="80000"/>
              </a:lnSpc>
              <a:spcBef>
                <a:spcPct val="40000"/>
              </a:spcBef>
            </a:pPr>
            <a:r>
              <a:rPr lang="en-CA" sz="3000"/>
              <a:t>If the laws of the province do not adequately protect other species or their residence; and</a:t>
            </a:r>
          </a:p>
          <a:p>
            <a:pPr>
              <a:lnSpc>
                <a:spcPct val="80000"/>
              </a:lnSpc>
              <a:spcBef>
                <a:spcPct val="40000"/>
              </a:spcBef>
            </a:pPr>
            <a:r>
              <a:rPr lang="en-CA" sz="3000"/>
              <a:t>If critical habitat on non-federal lands is not “effectively protected” by other legislation or voluntary measures</a:t>
            </a:r>
          </a:p>
          <a:p>
            <a:pPr>
              <a:lnSpc>
                <a:spcPct val="80000"/>
              </a:lnSpc>
              <a:spcBef>
                <a:spcPct val="40000"/>
              </a:spcBef>
              <a:buFont typeface="Wingdings" pitchFamily="2" charset="2"/>
              <a:buNone/>
            </a:pPr>
            <a:r>
              <a:rPr lang="en-CA" sz="3000"/>
              <a:t>Emergency Orders (section 80):</a:t>
            </a:r>
          </a:p>
          <a:p>
            <a:pPr>
              <a:lnSpc>
                <a:spcPct val="80000"/>
              </a:lnSpc>
              <a:spcBef>
                <a:spcPct val="40000"/>
              </a:spcBef>
            </a:pPr>
            <a:r>
              <a:rPr lang="en-US" sz="3000"/>
              <a:t>To identify and protect habitat of a species at risk if the minister is of the opinion that the species faces imminent threats to its survival or recovery</a:t>
            </a:r>
            <a:endParaRPr lang="en-CA" sz="300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6850" name="Rectangle 2"/>
          <p:cNvSpPr>
            <a:spLocks noGrp="1" noRot="1" noChangeArrowheads="1"/>
          </p:cNvSpPr>
          <p:nvPr>
            <p:ph type="title"/>
          </p:nvPr>
        </p:nvSpPr>
        <p:spPr/>
        <p:txBody>
          <a:bodyPr/>
          <a:lstStyle/>
          <a:p>
            <a:endParaRPr lang="en-US"/>
          </a:p>
        </p:txBody>
      </p:sp>
      <p:sp>
        <p:nvSpPr>
          <p:cNvPr id="206851" name="Rectangle 3"/>
          <p:cNvSpPr>
            <a:spLocks noGrp="1" noChangeArrowheads="1"/>
          </p:cNvSpPr>
          <p:nvPr>
            <p:ph type="body" idx="1"/>
          </p:nvPr>
        </p:nvSpPr>
        <p:spPr/>
        <p:txBody>
          <a:bodyPr/>
          <a:lstStyle/>
          <a:p>
            <a:endParaRPr lang="en-US"/>
          </a:p>
        </p:txBody>
      </p:sp>
      <p:pic>
        <p:nvPicPr>
          <p:cNvPr id="206852" name="Picture 4" descr="canadamap"/>
          <p:cNvPicPr>
            <a:picLocks noChangeAspect="1" noChangeArrowheads="1"/>
          </p:cNvPicPr>
          <p:nvPr/>
        </p:nvPicPr>
        <p:blipFill>
          <a:blip r:embed="rId2"/>
          <a:srcRect/>
          <a:stretch>
            <a:fillRect/>
          </a:stretch>
        </p:blipFill>
        <p:spPr bwMode="auto">
          <a:xfrm>
            <a:off x="1331913" y="333375"/>
            <a:ext cx="6480175" cy="5503863"/>
          </a:xfrm>
          <a:prstGeom prst="rect">
            <a:avLst/>
          </a:prstGeom>
          <a:noFill/>
        </p:spPr>
      </p:pic>
      <p:sp>
        <p:nvSpPr>
          <p:cNvPr id="206853" name="Text Box 5"/>
          <p:cNvSpPr txBox="1">
            <a:spLocks noChangeArrowheads="1"/>
          </p:cNvSpPr>
          <p:nvPr/>
        </p:nvSpPr>
        <p:spPr bwMode="auto">
          <a:xfrm>
            <a:off x="1763713" y="3933825"/>
            <a:ext cx="720725" cy="366713"/>
          </a:xfrm>
          <a:prstGeom prst="rect">
            <a:avLst/>
          </a:prstGeom>
          <a:noFill/>
          <a:ln w="9525">
            <a:noFill/>
            <a:miter lim="800000"/>
            <a:headEnd/>
            <a:tailEnd/>
          </a:ln>
          <a:effectLst/>
        </p:spPr>
        <p:txBody>
          <a:bodyPr>
            <a:spAutoFit/>
          </a:bodyPr>
          <a:lstStyle/>
          <a:p>
            <a:pPr>
              <a:spcBef>
                <a:spcPct val="50000"/>
              </a:spcBef>
            </a:pPr>
            <a:r>
              <a:rPr lang="en-CA" sz="1800">
                <a:solidFill>
                  <a:schemeClr val="bg2"/>
                </a:solidFill>
              </a:rPr>
              <a:t>242</a:t>
            </a:r>
          </a:p>
        </p:txBody>
      </p:sp>
      <p:sp>
        <p:nvSpPr>
          <p:cNvPr id="206854" name="Text Box 6"/>
          <p:cNvSpPr txBox="1">
            <a:spLocks noChangeArrowheads="1"/>
          </p:cNvSpPr>
          <p:nvPr/>
        </p:nvSpPr>
        <p:spPr bwMode="auto">
          <a:xfrm>
            <a:off x="4787900" y="4508500"/>
            <a:ext cx="720725" cy="366713"/>
          </a:xfrm>
          <a:prstGeom prst="rect">
            <a:avLst/>
          </a:prstGeom>
          <a:noFill/>
          <a:ln w="9525">
            <a:noFill/>
            <a:miter lim="800000"/>
            <a:headEnd/>
            <a:tailEnd/>
          </a:ln>
          <a:effectLst/>
        </p:spPr>
        <p:txBody>
          <a:bodyPr>
            <a:spAutoFit/>
          </a:bodyPr>
          <a:lstStyle/>
          <a:p>
            <a:pPr>
              <a:spcBef>
                <a:spcPct val="50000"/>
              </a:spcBef>
            </a:pPr>
            <a:r>
              <a:rPr lang="en-CA" sz="1800">
                <a:solidFill>
                  <a:schemeClr val="bg2"/>
                </a:solidFill>
              </a:rPr>
              <a:t>265</a:t>
            </a:r>
          </a:p>
        </p:txBody>
      </p:sp>
      <p:sp>
        <p:nvSpPr>
          <p:cNvPr id="206855" name="Text Box 7"/>
          <p:cNvSpPr txBox="1">
            <a:spLocks noChangeArrowheads="1"/>
          </p:cNvSpPr>
          <p:nvPr/>
        </p:nvSpPr>
        <p:spPr bwMode="auto">
          <a:xfrm>
            <a:off x="7019925" y="2060575"/>
            <a:ext cx="720725" cy="366713"/>
          </a:xfrm>
          <a:prstGeom prst="rect">
            <a:avLst/>
          </a:prstGeom>
          <a:noFill/>
          <a:ln w="9525">
            <a:noFill/>
            <a:miter lim="800000"/>
            <a:headEnd/>
            <a:tailEnd/>
          </a:ln>
          <a:effectLst/>
        </p:spPr>
        <p:txBody>
          <a:bodyPr>
            <a:spAutoFit/>
          </a:bodyPr>
          <a:lstStyle/>
          <a:p>
            <a:pPr>
              <a:spcBef>
                <a:spcPct val="50000"/>
              </a:spcBef>
            </a:pPr>
            <a:r>
              <a:rPr lang="en-CA" sz="1800">
                <a:solidFill>
                  <a:schemeClr val="bg2"/>
                </a:solidFill>
              </a:rPr>
              <a:t>58</a:t>
            </a:r>
          </a:p>
        </p:txBody>
      </p:sp>
      <p:sp>
        <p:nvSpPr>
          <p:cNvPr id="206856" name="Text Box 8"/>
          <p:cNvSpPr txBox="1">
            <a:spLocks noChangeArrowheads="1"/>
          </p:cNvSpPr>
          <p:nvPr/>
        </p:nvSpPr>
        <p:spPr bwMode="auto">
          <a:xfrm>
            <a:off x="2916238" y="4292600"/>
            <a:ext cx="720725" cy="366713"/>
          </a:xfrm>
          <a:prstGeom prst="rect">
            <a:avLst/>
          </a:prstGeom>
          <a:noFill/>
          <a:ln w="9525">
            <a:noFill/>
            <a:miter lim="800000"/>
            <a:headEnd/>
            <a:tailEnd/>
          </a:ln>
          <a:effectLst/>
        </p:spPr>
        <p:txBody>
          <a:bodyPr>
            <a:spAutoFit/>
          </a:bodyPr>
          <a:lstStyle/>
          <a:p>
            <a:pPr>
              <a:spcBef>
                <a:spcPct val="50000"/>
              </a:spcBef>
            </a:pPr>
            <a:r>
              <a:rPr lang="en-CA" sz="1800">
                <a:solidFill>
                  <a:schemeClr val="bg2"/>
                </a:solidFill>
              </a:rPr>
              <a:t>109</a:t>
            </a:r>
          </a:p>
        </p:txBody>
      </p:sp>
      <p:sp>
        <p:nvSpPr>
          <p:cNvPr id="206857" name="Text Box 9"/>
          <p:cNvSpPr txBox="1">
            <a:spLocks noChangeArrowheads="1"/>
          </p:cNvSpPr>
          <p:nvPr/>
        </p:nvSpPr>
        <p:spPr bwMode="auto">
          <a:xfrm>
            <a:off x="3563938" y="4149725"/>
            <a:ext cx="720725" cy="366713"/>
          </a:xfrm>
          <a:prstGeom prst="rect">
            <a:avLst/>
          </a:prstGeom>
          <a:noFill/>
          <a:ln w="9525">
            <a:noFill/>
            <a:miter lim="800000"/>
            <a:headEnd/>
            <a:tailEnd/>
          </a:ln>
          <a:effectLst/>
        </p:spPr>
        <p:txBody>
          <a:bodyPr>
            <a:spAutoFit/>
          </a:bodyPr>
          <a:lstStyle/>
          <a:p>
            <a:pPr>
              <a:spcBef>
                <a:spcPct val="50000"/>
              </a:spcBef>
            </a:pPr>
            <a:r>
              <a:rPr lang="en-CA" sz="1800">
                <a:solidFill>
                  <a:schemeClr val="bg2"/>
                </a:solidFill>
              </a:rPr>
              <a:t>114</a:t>
            </a:r>
          </a:p>
        </p:txBody>
      </p:sp>
      <p:sp>
        <p:nvSpPr>
          <p:cNvPr id="206858" name="Text Box 10"/>
          <p:cNvSpPr txBox="1">
            <a:spLocks noChangeArrowheads="1"/>
          </p:cNvSpPr>
          <p:nvPr/>
        </p:nvSpPr>
        <p:spPr bwMode="auto">
          <a:xfrm>
            <a:off x="5508625" y="4365625"/>
            <a:ext cx="720725" cy="366713"/>
          </a:xfrm>
          <a:prstGeom prst="rect">
            <a:avLst/>
          </a:prstGeom>
          <a:noFill/>
          <a:ln w="9525">
            <a:noFill/>
            <a:miter lim="800000"/>
            <a:headEnd/>
            <a:tailEnd/>
          </a:ln>
          <a:effectLst/>
        </p:spPr>
        <p:txBody>
          <a:bodyPr>
            <a:spAutoFit/>
          </a:bodyPr>
          <a:lstStyle/>
          <a:p>
            <a:pPr>
              <a:spcBef>
                <a:spcPct val="50000"/>
              </a:spcBef>
            </a:pPr>
            <a:r>
              <a:rPr lang="en-CA" sz="1800">
                <a:solidFill>
                  <a:schemeClr val="bg2"/>
                </a:solidFill>
              </a:rPr>
              <a:t>140</a:t>
            </a:r>
          </a:p>
        </p:txBody>
      </p:sp>
      <p:sp>
        <p:nvSpPr>
          <p:cNvPr id="206859" name="Text Box 11"/>
          <p:cNvSpPr txBox="1">
            <a:spLocks noChangeArrowheads="1"/>
          </p:cNvSpPr>
          <p:nvPr/>
        </p:nvSpPr>
        <p:spPr bwMode="auto">
          <a:xfrm>
            <a:off x="6732588" y="3213100"/>
            <a:ext cx="720725" cy="366713"/>
          </a:xfrm>
          <a:prstGeom prst="rect">
            <a:avLst/>
          </a:prstGeom>
          <a:noFill/>
          <a:ln w="9525">
            <a:noFill/>
            <a:miter lim="800000"/>
            <a:headEnd/>
            <a:tailEnd/>
          </a:ln>
          <a:effectLst/>
        </p:spPr>
        <p:txBody>
          <a:bodyPr>
            <a:spAutoFit/>
          </a:bodyPr>
          <a:lstStyle/>
          <a:p>
            <a:pPr>
              <a:spcBef>
                <a:spcPct val="50000"/>
              </a:spcBef>
            </a:pPr>
            <a:r>
              <a:rPr lang="en-CA" sz="1800">
                <a:solidFill>
                  <a:schemeClr val="bg2"/>
                </a:solidFill>
              </a:rPr>
              <a:t>55</a:t>
            </a:r>
          </a:p>
        </p:txBody>
      </p:sp>
      <p:sp>
        <p:nvSpPr>
          <p:cNvPr id="206860" name="Text Box 12"/>
          <p:cNvSpPr txBox="1">
            <a:spLocks noChangeArrowheads="1"/>
          </p:cNvSpPr>
          <p:nvPr/>
        </p:nvSpPr>
        <p:spPr bwMode="auto">
          <a:xfrm>
            <a:off x="6300788" y="4652963"/>
            <a:ext cx="720725" cy="366712"/>
          </a:xfrm>
          <a:prstGeom prst="rect">
            <a:avLst/>
          </a:prstGeom>
          <a:noFill/>
          <a:ln w="9525">
            <a:noFill/>
            <a:miter lim="800000"/>
            <a:headEnd/>
            <a:tailEnd/>
          </a:ln>
          <a:effectLst/>
        </p:spPr>
        <p:txBody>
          <a:bodyPr>
            <a:spAutoFit/>
          </a:bodyPr>
          <a:lstStyle/>
          <a:p>
            <a:pPr>
              <a:spcBef>
                <a:spcPct val="50000"/>
              </a:spcBef>
            </a:pPr>
            <a:r>
              <a:rPr lang="en-CA" sz="1800">
                <a:solidFill>
                  <a:schemeClr val="bg2"/>
                </a:solidFill>
              </a:rPr>
              <a:t>71</a:t>
            </a:r>
          </a:p>
        </p:txBody>
      </p:sp>
      <p:sp>
        <p:nvSpPr>
          <p:cNvPr id="206861" name="Text Box 13"/>
          <p:cNvSpPr txBox="1">
            <a:spLocks noChangeArrowheads="1"/>
          </p:cNvSpPr>
          <p:nvPr/>
        </p:nvSpPr>
        <p:spPr bwMode="auto">
          <a:xfrm>
            <a:off x="1835150" y="2420938"/>
            <a:ext cx="720725" cy="366712"/>
          </a:xfrm>
          <a:prstGeom prst="rect">
            <a:avLst/>
          </a:prstGeom>
          <a:noFill/>
          <a:ln w="9525">
            <a:noFill/>
            <a:miter lim="800000"/>
            <a:headEnd/>
            <a:tailEnd/>
          </a:ln>
          <a:effectLst/>
        </p:spPr>
        <p:txBody>
          <a:bodyPr>
            <a:spAutoFit/>
          </a:bodyPr>
          <a:lstStyle/>
          <a:p>
            <a:pPr>
              <a:spcBef>
                <a:spcPct val="50000"/>
              </a:spcBef>
            </a:pPr>
            <a:r>
              <a:rPr lang="en-CA" sz="1800">
                <a:solidFill>
                  <a:schemeClr val="bg2"/>
                </a:solidFill>
              </a:rPr>
              <a:t>41</a:t>
            </a:r>
          </a:p>
        </p:txBody>
      </p:sp>
      <p:sp>
        <p:nvSpPr>
          <p:cNvPr id="206862" name="Text Box 14"/>
          <p:cNvSpPr txBox="1">
            <a:spLocks noChangeArrowheads="1"/>
          </p:cNvSpPr>
          <p:nvPr/>
        </p:nvSpPr>
        <p:spPr bwMode="auto">
          <a:xfrm>
            <a:off x="7019925" y="4076700"/>
            <a:ext cx="720725" cy="366713"/>
          </a:xfrm>
          <a:prstGeom prst="rect">
            <a:avLst/>
          </a:prstGeom>
          <a:noFill/>
          <a:ln w="9525">
            <a:noFill/>
            <a:miter lim="800000"/>
            <a:headEnd/>
            <a:tailEnd/>
          </a:ln>
          <a:effectLst/>
        </p:spPr>
        <p:txBody>
          <a:bodyPr>
            <a:spAutoFit/>
          </a:bodyPr>
          <a:lstStyle/>
          <a:p>
            <a:pPr>
              <a:spcBef>
                <a:spcPct val="50000"/>
              </a:spcBef>
            </a:pPr>
            <a:r>
              <a:rPr lang="en-CA" sz="1800">
                <a:solidFill>
                  <a:schemeClr val="bg2"/>
                </a:solidFill>
              </a:rPr>
              <a:t>27</a:t>
            </a:r>
          </a:p>
        </p:txBody>
      </p:sp>
      <p:sp>
        <p:nvSpPr>
          <p:cNvPr id="206863" name="Text Box 15"/>
          <p:cNvSpPr txBox="1">
            <a:spLocks noChangeArrowheads="1"/>
          </p:cNvSpPr>
          <p:nvPr/>
        </p:nvSpPr>
        <p:spPr bwMode="auto">
          <a:xfrm>
            <a:off x="7092950" y="4437063"/>
            <a:ext cx="720725" cy="366712"/>
          </a:xfrm>
          <a:prstGeom prst="rect">
            <a:avLst/>
          </a:prstGeom>
          <a:noFill/>
          <a:ln w="9525">
            <a:noFill/>
            <a:miter lim="800000"/>
            <a:headEnd/>
            <a:tailEnd/>
          </a:ln>
          <a:effectLst/>
        </p:spPr>
        <p:txBody>
          <a:bodyPr>
            <a:spAutoFit/>
          </a:bodyPr>
          <a:lstStyle/>
          <a:p>
            <a:pPr>
              <a:spcBef>
                <a:spcPct val="50000"/>
              </a:spcBef>
            </a:pPr>
            <a:r>
              <a:rPr lang="en-CA" sz="1800">
                <a:solidFill>
                  <a:schemeClr val="bg2"/>
                </a:solidFill>
              </a:rPr>
              <a:t>77</a:t>
            </a:r>
          </a:p>
        </p:txBody>
      </p:sp>
      <p:sp>
        <p:nvSpPr>
          <p:cNvPr id="206864" name="Text Box 16"/>
          <p:cNvSpPr txBox="1">
            <a:spLocks noChangeArrowheads="1"/>
          </p:cNvSpPr>
          <p:nvPr/>
        </p:nvSpPr>
        <p:spPr bwMode="auto">
          <a:xfrm>
            <a:off x="2843213" y="2781300"/>
            <a:ext cx="720725" cy="366713"/>
          </a:xfrm>
          <a:prstGeom prst="rect">
            <a:avLst/>
          </a:prstGeom>
          <a:noFill/>
          <a:ln w="9525">
            <a:noFill/>
            <a:miter lim="800000"/>
            <a:headEnd/>
            <a:tailEnd/>
          </a:ln>
          <a:effectLst/>
        </p:spPr>
        <p:txBody>
          <a:bodyPr>
            <a:spAutoFit/>
          </a:bodyPr>
          <a:lstStyle/>
          <a:p>
            <a:pPr>
              <a:spcBef>
                <a:spcPct val="50000"/>
              </a:spcBef>
            </a:pPr>
            <a:r>
              <a:rPr lang="en-CA" sz="1800">
                <a:solidFill>
                  <a:schemeClr val="bg2"/>
                </a:solidFill>
              </a:rPr>
              <a:t>55</a:t>
            </a:r>
          </a:p>
        </p:txBody>
      </p:sp>
      <p:sp>
        <p:nvSpPr>
          <p:cNvPr id="206865" name="Text Box 17"/>
          <p:cNvSpPr txBox="1">
            <a:spLocks noChangeArrowheads="1"/>
          </p:cNvSpPr>
          <p:nvPr/>
        </p:nvSpPr>
        <p:spPr bwMode="auto">
          <a:xfrm>
            <a:off x="3779838" y="2781300"/>
            <a:ext cx="720725" cy="366713"/>
          </a:xfrm>
          <a:prstGeom prst="rect">
            <a:avLst/>
          </a:prstGeom>
          <a:noFill/>
          <a:ln w="9525">
            <a:noFill/>
            <a:miter lim="800000"/>
            <a:headEnd/>
            <a:tailEnd/>
          </a:ln>
          <a:effectLst/>
        </p:spPr>
        <p:txBody>
          <a:bodyPr>
            <a:spAutoFit/>
          </a:bodyPr>
          <a:lstStyle/>
          <a:p>
            <a:pPr>
              <a:spcBef>
                <a:spcPct val="50000"/>
              </a:spcBef>
            </a:pPr>
            <a:r>
              <a:rPr lang="en-CA" sz="1800">
                <a:solidFill>
                  <a:schemeClr val="bg2"/>
                </a:solidFill>
              </a:rPr>
              <a:t>52</a:t>
            </a:r>
          </a:p>
        </p:txBody>
      </p:sp>
      <p:sp>
        <p:nvSpPr>
          <p:cNvPr id="206866" name="Text Box 18"/>
          <p:cNvSpPr txBox="1">
            <a:spLocks noChangeArrowheads="1"/>
          </p:cNvSpPr>
          <p:nvPr/>
        </p:nvSpPr>
        <p:spPr bwMode="auto">
          <a:xfrm>
            <a:off x="1258888" y="2781300"/>
            <a:ext cx="720725" cy="366713"/>
          </a:xfrm>
          <a:prstGeom prst="rect">
            <a:avLst/>
          </a:prstGeom>
          <a:noFill/>
          <a:ln w="9525">
            <a:noFill/>
            <a:miter lim="800000"/>
            <a:headEnd/>
            <a:tailEnd/>
          </a:ln>
          <a:effectLst/>
        </p:spPr>
        <p:txBody>
          <a:bodyPr>
            <a:spAutoFit/>
          </a:bodyPr>
          <a:lstStyle/>
          <a:p>
            <a:pPr>
              <a:spcBef>
                <a:spcPct val="50000"/>
              </a:spcBef>
            </a:pPr>
            <a:r>
              <a:rPr lang="en-CA" sz="1800">
                <a:solidFill>
                  <a:schemeClr val="bg2"/>
                </a:solidFill>
              </a:rPr>
              <a:t>49</a:t>
            </a:r>
          </a:p>
        </p:txBody>
      </p:sp>
      <p:sp>
        <p:nvSpPr>
          <p:cNvPr id="206867" name="Text Box 19"/>
          <p:cNvSpPr txBox="1">
            <a:spLocks noChangeArrowheads="1"/>
          </p:cNvSpPr>
          <p:nvPr/>
        </p:nvSpPr>
        <p:spPr bwMode="auto">
          <a:xfrm>
            <a:off x="2484438" y="765175"/>
            <a:ext cx="720725" cy="366713"/>
          </a:xfrm>
          <a:prstGeom prst="rect">
            <a:avLst/>
          </a:prstGeom>
          <a:noFill/>
          <a:ln w="9525">
            <a:noFill/>
            <a:miter lim="800000"/>
            <a:headEnd/>
            <a:tailEnd/>
          </a:ln>
          <a:effectLst/>
        </p:spPr>
        <p:txBody>
          <a:bodyPr>
            <a:spAutoFit/>
          </a:bodyPr>
          <a:lstStyle/>
          <a:p>
            <a:pPr>
              <a:spcBef>
                <a:spcPct val="50000"/>
              </a:spcBef>
            </a:pPr>
            <a:r>
              <a:rPr lang="en-CA" sz="1800">
                <a:solidFill>
                  <a:schemeClr val="bg2"/>
                </a:solidFill>
              </a:rPr>
              <a:t>26</a:t>
            </a:r>
          </a:p>
        </p:txBody>
      </p:sp>
      <p:sp>
        <p:nvSpPr>
          <p:cNvPr id="206868" name="Text Box 20"/>
          <p:cNvSpPr txBox="1">
            <a:spLocks noChangeArrowheads="1"/>
          </p:cNvSpPr>
          <p:nvPr/>
        </p:nvSpPr>
        <p:spPr bwMode="auto">
          <a:xfrm>
            <a:off x="2411413" y="3860800"/>
            <a:ext cx="720725" cy="366713"/>
          </a:xfrm>
          <a:prstGeom prst="rect">
            <a:avLst/>
          </a:prstGeom>
          <a:noFill/>
          <a:ln w="9525">
            <a:noFill/>
            <a:miter lim="800000"/>
            <a:headEnd/>
            <a:tailEnd/>
          </a:ln>
          <a:effectLst/>
        </p:spPr>
        <p:txBody>
          <a:bodyPr>
            <a:spAutoFit/>
          </a:bodyPr>
          <a:lstStyle/>
          <a:p>
            <a:pPr>
              <a:spcBef>
                <a:spcPct val="50000"/>
              </a:spcBef>
            </a:pPr>
            <a:r>
              <a:rPr lang="en-CA" sz="1800">
                <a:solidFill>
                  <a:schemeClr val="bg2"/>
                </a:solidFill>
              </a:rPr>
              <a:t>117</a:t>
            </a:r>
          </a:p>
        </p:txBody>
      </p:sp>
      <p:sp>
        <p:nvSpPr>
          <p:cNvPr id="206869" name="Text Box 21"/>
          <p:cNvSpPr txBox="1">
            <a:spLocks noChangeArrowheads="1"/>
          </p:cNvSpPr>
          <p:nvPr/>
        </p:nvSpPr>
        <p:spPr bwMode="auto">
          <a:xfrm>
            <a:off x="900113" y="6308725"/>
            <a:ext cx="7416800" cy="457200"/>
          </a:xfrm>
          <a:prstGeom prst="rect">
            <a:avLst/>
          </a:prstGeom>
          <a:noFill/>
          <a:ln w="9525">
            <a:noFill/>
            <a:miter lim="800000"/>
            <a:headEnd/>
            <a:tailEnd/>
          </a:ln>
          <a:effectLst/>
        </p:spPr>
        <p:txBody>
          <a:bodyPr>
            <a:spAutoFit/>
          </a:bodyPr>
          <a:lstStyle/>
          <a:p>
            <a:pPr>
              <a:spcBef>
                <a:spcPct val="50000"/>
              </a:spcBef>
            </a:pPr>
            <a:r>
              <a:rPr lang="en-CA" sz="2400"/>
              <a:t>Number of species assessed by COSEWIC</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8946" name="Rectangle 2"/>
          <p:cNvSpPr>
            <a:spLocks noGrp="1" noRot="1" noChangeArrowheads="1"/>
          </p:cNvSpPr>
          <p:nvPr>
            <p:ph type="title"/>
          </p:nvPr>
        </p:nvSpPr>
        <p:spPr>
          <a:xfrm>
            <a:off x="468313" y="115888"/>
            <a:ext cx="8229600" cy="1143000"/>
          </a:xfrm>
        </p:spPr>
        <p:txBody>
          <a:bodyPr/>
          <a:lstStyle/>
          <a:p>
            <a:r>
              <a:rPr lang="en-CA" sz="2400"/>
              <a:t>Canadian Jurisdictions with Legislation &amp; Regulations </a:t>
            </a:r>
            <a:r>
              <a:rPr lang="en-CA" sz="2400">
                <a:solidFill>
                  <a:schemeClr val="tx1"/>
                </a:solidFill>
              </a:rPr>
              <a:t>providing for protection of individuals and residences of listed Species at Risk (numbers)</a:t>
            </a:r>
          </a:p>
        </p:txBody>
      </p:sp>
      <p:pic>
        <p:nvPicPr>
          <p:cNvPr id="338947" name="Picture 3" descr="map of canada_SAR leg_colours2"/>
          <p:cNvPicPr>
            <a:picLocks noChangeAspect="1" noChangeArrowheads="1"/>
          </p:cNvPicPr>
          <p:nvPr>
            <p:ph idx="1"/>
          </p:nvPr>
        </p:nvPicPr>
        <p:blipFill>
          <a:blip r:embed="rId2"/>
          <a:srcRect/>
          <a:stretch>
            <a:fillRect/>
          </a:stretch>
        </p:blipFill>
        <p:spPr>
          <a:xfrm>
            <a:off x="539750" y="1427163"/>
            <a:ext cx="6335713" cy="5430837"/>
          </a:xfrm>
          <a:noFill/>
          <a:ln/>
        </p:spPr>
      </p:pic>
      <p:grpSp>
        <p:nvGrpSpPr>
          <p:cNvPr id="338948" name="Group 4"/>
          <p:cNvGrpSpPr>
            <a:grpSpLocks/>
          </p:cNvGrpSpPr>
          <p:nvPr/>
        </p:nvGrpSpPr>
        <p:grpSpPr bwMode="auto">
          <a:xfrm>
            <a:off x="7092950" y="2133600"/>
            <a:ext cx="2411413" cy="2670175"/>
            <a:chOff x="4241" y="1344"/>
            <a:chExt cx="1519" cy="1682"/>
          </a:xfrm>
        </p:grpSpPr>
        <p:sp>
          <p:nvSpPr>
            <p:cNvPr id="338949" name="Text Box 5"/>
            <p:cNvSpPr txBox="1">
              <a:spLocks noChangeArrowheads="1"/>
            </p:cNvSpPr>
            <p:nvPr/>
          </p:nvSpPr>
          <p:spPr bwMode="auto">
            <a:xfrm>
              <a:off x="4477" y="1344"/>
              <a:ext cx="1283" cy="404"/>
            </a:xfrm>
            <a:prstGeom prst="rect">
              <a:avLst/>
            </a:prstGeom>
            <a:noFill/>
            <a:ln w="9525">
              <a:noFill/>
              <a:miter lim="800000"/>
              <a:headEnd/>
              <a:tailEnd/>
            </a:ln>
            <a:effectLst/>
          </p:spPr>
          <p:txBody>
            <a:bodyPr>
              <a:spAutoFit/>
            </a:bodyPr>
            <a:lstStyle/>
            <a:p>
              <a:r>
                <a:rPr lang="en-CA" sz="1800">
                  <a:cs typeface="Arial" charset="0"/>
                </a:rPr>
                <a:t>Stand alone, </a:t>
              </a:r>
            </a:p>
            <a:p>
              <a:r>
                <a:rPr lang="en-CA" sz="1800">
                  <a:cs typeface="Arial" charset="0"/>
                </a:rPr>
                <a:t>full protection</a:t>
              </a:r>
            </a:p>
          </p:txBody>
        </p:sp>
        <p:sp>
          <p:nvSpPr>
            <p:cNvPr id="338950" name="Text Box 6"/>
            <p:cNvSpPr txBox="1">
              <a:spLocks noChangeArrowheads="1"/>
            </p:cNvSpPr>
            <p:nvPr/>
          </p:nvSpPr>
          <p:spPr bwMode="auto">
            <a:xfrm>
              <a:off x="4477" y="1797"/>
              <a:ext cx="1283" cy="404"/>
            </a:xfrm>
            <a:prstGeom prst="rect">
              <a:avLst/>
            </a:prstGeom>
            <a:noFill/>
            <a:ln w="9525">
              <a:noFill/>
              <a:miter lim="800000"/>
              <a:headEnd/>
              <a:tailEnd/>
            </a:ln>
            <a:effectLst/>
          </p:spPr>
          <p:txBody>
            <a:bodyPr>
              <a:spAutoFit/>
            </a:bodyPr>
            <a:lstStyle/>
            <a:p>
              <a:r>
                <a:rPr lang="en-CA" sz="1800">
                  <a:cs typeface="Arial" charset="0"/>
                </a:rPr>
                <a:t>Other, full protection</a:t>
              </a:r>
            </a:p>
          </p:txBody>
        </p:sp>
        <p:sp>
          <p:nvSpPr>
            <p:cNvPr id="338951" name="Text Box 7"/>
            <p:cNvSpPr txBox="1">
              <a:spLocks noChangeArrowheads="1"/>
            </p:cNvSpPr>
            <p:nvPr/>
          </p:nvSpPr>
          <p:spPr bwMode="auto">
            <a:xfrm>
              <a:off x="4477" y="2251"/>
              <a:ext cx="1283" cy="404"/>
            </a:xfrm>
            <a:prstGeom prst="rect">
              <a:avLst/>
            </a:prstGeom>
            <a:noFill/>
            <a:ln w="9525">
              <a:noFill/>
              <a:miter lim="800000"/>
              <a:headEnd/>
              <a:tailEnd/>
            </a:ln>
            <a:effectLst/>
          </p:spPr>
          <p:txBody>
            <a:bodyPr>
              <a:spAutoFit/>
            </a:bodyPr>
            <a:lstStyle/>
            <a:p>
              <a:r>
                <a:rPr lang="en-CA" sz="1800">
                  <a:cs typeface="Arial" charset="0"/>
                </a:rPr>
                <a:t>Other, partial protection</a:t>
              </a:r>
            </a:p>
          </p:txBody>
        </p:sp>
        <p:sp>
          <p:nvSpPr>
            <p:cNvPr id="338952" name="Text Box 8"/>
            <p:cNvSpPr txBox="1">
              <a:spLocks noChangeArrowheads="1"/>
            </p:cNvSpPr>
            <p:nvPr/>
          </p:nvSpPr>
          <p:spPr bwMode="auto">
            <a:xfrm>
              <a:off x="4477" y="2795"/>
              <a:ext cx="1283" cy="231"/>
            </a:xfrm>
            <a:prstGeom prst="rect">
              <a:avLst/>
            </a:prstGeom>
            <a:noFill/>
            <a:ln w="9525">
              <a:noFill/>
              <a:miter lim="800000"/>
              <a:headEnd/>
              <a:tailEnd/>
            </a:ln>
            <a:effectLst/>
          </p:spPr>
          <p:txBody>
            <a:bodyPr>
              <a:spAutoFit/>
            </a:bodyPr>
            <a:lstStyle/>
            <a:p>
              <a:r>
                <a:rPr lang="en-CA" sz="1800">
                  <a:cs typeface="Arial" charset="0"/>
                </a:rPr>
                <a:t>Not in place</a:t>
              </a:r>
            </a:p>
          </p:txBody>
        </p:sp>
        <p:sp>
          <p:nvSpPr>
            <p:cNvPr id="338953" name="Text Box 9"/>
            <p:cNvSpPr txBox="1">
              <a:spLocks noChangeArrowheads="1"/>
            </p:cNvSpPr>
            <p:nvPr/>
          </p:nvSpPr>
          <p:spPr bwMode="auto">
            <a:xfrm>
              <a:off x="4241" y="1434"/>
              <a:ext cx="227" cy="227"/>
            </a:xfrm>
            <a:prstGeom prst="rect">
              <a:avLst/>
            </a:prstGeom>
            <a:solidFill>
              <a:srgbClr val="00A600"/>
            </a:solidFill>
            <a:ln w="9525">
              <a:solidFill>
                <a:schemeClr val="tx1"/>
              </a:solidFill>
              <a:miter lim="800000"/>
              <a:headEnd/>
              <a:tailEnd/>
            </a:ln>
            <a:effectLst/>
          </p:spPr>
          <p:txBody>
            <a:bodyPr/>
            <a:lstStyle/>
            <a:p>
              <a:endParaRPr lang="en-US" sz="1800">
                <a:cs typeface="Arial" charset="0"/>
              </a:endParaRPr>
            </a:p>
          </p:txBody>
        </p:sp>
        <p:sp>
          <p:nvSpPr>
            <p:cNvPr id="338954" name="Text Box 10"/>
            <p:cNvSpPr txBox="1">
              <a:spLocks noChangeArrowheads="1"/>
            </p:cNvSpPr>
            <p:nvPr/>
          </p:nvSpPr>
          <p:spPr bwMode="auto">
            <a:xfrm>
              <a:off x="4241" y="1888"/>
              <a:ext cx="227" cy="227"/>
            </a:xfrm>
            <a:prstGeom prst="rect">
              <a:avLst/>
            </a:prstGeom>
            <a:solidFill>
              <a:srgbClr val="9FE59F"/>
            </a:solidFill>
            <a:ln w="9525">
              <a:solidFill>
                <a:schemeClr val="tx1"/>
              </a:solidFill>
              <a:miter lim="800000"/>
              <a:headEnd/>
              <a:tailEnd/>
            </a:ln>
            <a:effectLst/>
          </p:spPr>
          <p:txBody>
            <a:bodyPr/>
            <a:lstStyle/>
            <a:p>
              <a:endParaRPr lang="en-US" sz="1800">
                <a:cs typeface="Arial" charset="0"/>
              </a:endParaRPr>
            </a:p>
          </p:txBody>
        </p:sp>
        <p:sp>
          <p:nvSpPr>
            <p:cNvPr id="338955" name="Text Box 11"/>
            <p:cNvSpPr txBox="1">
              <a:spLocks noChangeArrowheads="1"/>
            </p:cNvSpPr>
            <p:nvPr/>
          </p:nvSpPr>
          <p:spPr bwMode="auto">
            <a:xfrm>
              <a:off x="4241" y="2341"/>
              <a:ext cx="227" cy="227"/>
            </a:xfrm>
            <a:prstGeom prst="rect">
              <a:avLst/>
            </a:prstGeom>
            <a:solidFill>
              <a:srgbClr val="E1F3E1"/>
            </a:solidFill>
            <a:ln w="9525">
              <a:solidFill>
                <a:schemeClr val="tx1"/>
              </a:solidFill>
              <a:miter lim="800000"/>
              <a:headEnd/>
              <a:tailEnd/>
            </a:ln>
            <a:effectLst/>
          </p:spPr>
          <p:txBody>
            <a:bodyPr/>
            <a:lstStyle/>
            <a:p>
              <a:endParaRPr lang="en-US" sz="1800">
                <a:cs typeface="Arial" charset="0"/>
              </a:endParaRPr>
            </a:p>
          </p:txBody>
        </p:sp>
        <p:sp>
          <p:nvSpPr>
            <p:cNvPr id="338956" name="Text Box 12"/>
            <p:cNvSpPr txBox="1">
              <a:spLocks noChangeArrowheads="1"/>
            </p:cNvSpPr>
            <p:nvPr/>
          </p:nvSpPr>
          <p:spPr bwMode="auto">
            <a:xfrm>
              <a:off x="4241" y="2795"/>
              <a:ext cx="227" cy="227"/>
            </a:xfrm>
            <a:prstGeom prst="rect">
              <a:avLst/>
            </a:prstGeom>
            <a:solidFill>
              <a:srgbClr val="A07932"/>
            </a:solidFill>
            <a:ln w="9525">
              <a:solidFill>
                <a:schemeClr val="tx1"/>
              </a:solidFill>
              <a:miter lim="800000"/>
              <a:headEnd/>
              <a:tailEnd/>
            </a:ln>
            <a:effectLst/>
          </p:spPr>
          <p:txBody>
            <a:bodyPr/>
            <a:lstStyle/>
            <a:p>
              <a:endParaRPr lang="en-US" sz="1800">
                <a:cs typeface="Arial" charset="0"/>
              </a:endParaRPr>
            </a:p>
          </p:txBody>
        </p:sp>
      </p:grpSp>
      <p:sp>
        <p:nvSpPr>
          <p:cNvPr id="338957" name="Text Box 13"/>
          <p:cNvSpPr txBox="1">
            <a:spLocks noChangeArrowheads="1"/>
          </p:cNvSpPr>
          <p:nvPr/>
        </p:nvSpPr>
        <p:spPr bwMode="auto">
          <a:xfrm>
            <a:off x="1023938" y="4673600"/>
            <a:ext cx="369887" cy="274638"/>
          </a:xfrm>
          <a:prstGeom prst="rect">
            <a:avLst/>
          </a:prstGeom>
          <a:noFill/>
          <a:ln w="9525">
            <a:noFill/>
            <a:miter lim="800000"/>
            <a:headEnd/>
            <a:tailEnd/>
          </a:ln>
          <a:effectLst/>
        </p:spPr>
        <p:txBody>
          <a:bodyPr wrap="none">
            <a:spAutoFit/>
          </a:bodyPr>
          <a:lstStyle/>
          <a:p>
            <a:r>
              <a:rPr lang="en-CA" sz="1200" b="1">
                <a:solidFill>
                  <a:schemeClr val="bg2"/>
                </a:solidFill>
                <a:cs typeface="Arial" charset="0"/>
              </a:rPr>
              <a:t>(4)</a:t>
            </a:r>
          </a:p>
        </p:txBody>
      </p:sp>
      <p:sp>
        <p:nvSpPr>
          <p:cNvPr id="338958" name="Text Box 14"/>
          <p:cNvSpPr txBox="1">
            <a:spLocks noChangeArrowheads="1"/>
          </p:cNvSpPr>
          <p:nvPr/>
        </p:nvSpPr>
        <p:spPr bwMode="auto">
          <a:xfrm>
            <a:off x="1042988" y="3573463"/>
            <a:ext cx="369887" cy="274637"/>
          </a:xfrm>
          <a:prstGeom prst="rect">
            <a:avLst/>
          </a:prstGeom>
          <a:noFill/>
          <a:ln w="9525">
            <a:noFill/>
            <a:miter lim="800000"/>
            <a:headEnd/>
            <a:tailEnd/>
          </a:ln>
          <a:effectLst/>
        </p:spPr>
        <p:txBody>
          <a:bodyPr wrap="none">
            <a:spAutoFit/>
          </a:bodyPr>
          <a:lstStyle/>
          <a:p>
            <a:r>
              <a:rPr lang="en-CA" sz="1200" b="1">
                <a:solidFill>
                  <a:schemeClr val="bg2"/>
                </a:solidFill>
                <a:cs typeface="Arial" charset="0"/>
              </a:rPr>
              <a:t>(6)</a:t>
            </a:r>
          </a:p>
        </p:txBody>
      </p:sp>
      <p:sp>
        <p:nvSpPr>
          <p:cNvPr id="338959" name="Text Box 15"/>
          <p:cNvSpPr txBox="1">
            <a:spLocks noChangeArrowheads="1"/>
          </p:cNvSpPr>
          <p:nvPr/>
        </p:nvSpPr>
        <p:spPr bwMode="auto">
          <a:xfrm>
            <a:off x="2124075" y="3716338"/>
            <a:ext cx="369888" cy="274637"/>
          </a:xfrm>
          <a:prstGeom prst="rect">
            <a:avLst/>
          </a:prstGeom>
          <a:noFill/>
          <a:ln w="9525">
            <a:noFill/>
            <a:miter lim="800000"/>
            <a:headEnd/>
            <a:tailEnd/>
          </a:ln>
          <a:effectLst/>
        </p:spPr>
        <p:txBody>
          <a:bodyPr wrap="none">
            <a:spAutoFit/>
          </a:bodyPr>
          <a:lstStyle/>
          <a:p>
            <a:r>
              <a:rPr lang="en-CA" sz="1200" b="1">
                <a:solidFill>
                  <a:schemeClr val="bg2"/>
                </a:solidFill>
                <a:cs typeface="Arial" charset="0"/>
              </a:rPr>
              <a:t>(0)</a:t>
            </a:r>
          </a:p>
        </p:txBody>
      </p:sp>
      <p:sp>
        <p:nvSpPr>
          <p:cNvPr id="338960" name="Text Box 16"/>
          <p:cNvSpPr txBox="1">
            <a:spLocks noChangeArrowheads="1"/>
          </p:cNvSpPr>
          <p:nvPr/>
        </p:nvSpPr>
        <p:spPr bwMode="auto">
          <a:xfrm>
            <a:off x="6156325" y="3933825"/>
            <a:ext cx="454025" cy="274638"/>
          </a:xfrm>
          <a:prstGeom prst="rect">
            <a:avLst/>
          </a:prstGeom>
          <a:noFill/>
          <a:ln w="9525">
            <a:noFill/>
            <a:miter lim="800000"/>
            <a:headEnd/>
            <a:tailEnd/>
          </a:ln>
          <a:effectLst/>
        </p:spPr>
        <p:txBody>
          <a:bodyPr wrap="none">
            <a:spAutoFit/>
          </a:bodyPr>
          <a:lstStyle/>
          <a:p>
            <a:r>
              <a:rPr lang="en-CA" sz="1200" b="1">
                <a:solidFill>
                  <a:schemeClr val="bg2"/>
                </a:solidFill>
                <a:cs typeface="Arial" charset="0"/>
              </a:rPr>
              <a:t>(28)</a:t>
            </a:r>
          </a:p>
        </p:txBody>
      </p:sp>
      <p:sp>
        <p:nvSpPr>
          <p:cNvPr id="338961" name="Text Box 17"/>
          <p:cNvSpPr txBox="1">
            <a:spLocks noChangeArrowheads="1"/>
          </p:cNvSpPr>
          <p:nvPr/>
        </p:nvSpPr>
        <p:spPr bwMode="auto">
          <a:xfrm>
            <a:off x="2916238" y="3860800"/>
            <a:ext cx="369887" cy="274638"/>
          </a:xfrm>
          <a:prstGeom prst="rect">
            <a:avLst/>
          </a:prstGeom>
          <a:noFill/>
          <a:ln w="9525">
            <a:noFill/>
            <a:miter lim="800000"/>
            <a:headEnd/>
            <a:tailEnd/>
          </a:ln>
          <a:effectLst/>
        </p:spPr>
        <p:txBody>
          <a:bodyPr wrap="none">
            <a:spAutoFit/>
          </a:bodyPr>
          <a:lstStyle/>
          <a:p>
            <a:r>
              <a:rPr lang="en-CA" sz="1200" b="1">
                <a:solidFill>
                  <a:schemeClr val="bg2"/>
                </a:solidFill>
                <a:cs typeface="Arial" charset="0"/>
              </a:rPr>
              <a:t>(0)</a:t>
            </a:r>
          </a:p>
        </p:txBody>
      </p:sp>
      <p:sp>
        <p:nvSpPr>
          <p:cNvPr id="338962" name="Text Box 18"/>
          <p:cNvSpPr txBox="1">
            <a:spLocks noChangeArrowheads="1"/>
          </p:cNvSpPr>
          <p:nvPr/>
        </p:nvSpPr>
        <p:spPr bwMode="auto">
          <a:xfrm>
            <a:off x="6443663" y="5805488"/>
            <a:ext cx="454025" cy="274637"/>
          </a:xfrm>
          <a:prstGeom prst="rect">
            <a:avLst/>
          </a:prstGeom>
          <a:noFill/>
          <a:ln w="9525">
            <a:noFill/>
            <a:miter lim="800000"/>
            <a:headEnd/>
            <a:tailEnd/>
          </a:ln>
          <a:effectLst/>
        </p:spPr>
        <p:txBody>
          <a:bodyPr wrap="none">
            <a:spAutoFit/>
          </a:bodyPr>
          <a:lstStyle/>
          <a:p>
            <a:r>
              <a:rPr lang="en-CA" sz="1200" b="1">
                <a:solidFill>
                  <a:schemeClr val="bg2"/>
                </a:solidFill>
                <a:cs typeface="Arial" charset="0"/>
              </a:rPr>
              <a:t>(41)</a:t>
            </a:r>
          </a:p>
        </p:txBody>
      </p:sp>
      <p:sp>
        <p:nvSpPr>
          <p:cNvPr id="338963" name="Text Box 19"/>
          <p:cNvSpPr txBox="1">
            <a:spLocks noChangeArrowheads="1"/>
          </p:cNvSpPr>
          <p:nvPr/>
        </p:nvSpPr>
        <p:spPr bwMode="auto">
          <a:xfrm>
            <a:off x="5795963" y="6021388"/>
            <a:ext cx="454025" cy="274637"/>
          </a:xfrm>
          <a:prstGeom prst="rect">
            <a:avLst/>
          </a:prstGeom>
          <a:noFill/>
          <a:ln w="9525">
            <a:noFill/>
            <a:miter lim="800000"/>
            <a:headEnd/>
            <a:tailEnd/>
          </a:ln>
          <a:effectLst/>
        </p:spPr>
        <p:txBody>
          <a:bodyPr wrap="none">
            <a:spAutoFit/>
          </a:bodyPr>
          <a:lstStyle/>
          <a:p>
            <a:r>
              <a:rPr lang="en-CA" sz="1200" b="1">
                <a:solidFill>
                  <a:schemeClr val="bg2"/>
                </a:solidFill>
                <a:cs typeface="Arial" charset="0"/>
              </a:rPr>
              <a:t>(16)</a:t>
            </a:r>
          </a:p>
        </p:txBody>
      </p:sp>
      <p:sp>
        <p:nvSpPr>
          <p:cNvPr id="338964" name="Text Box 20"/>
          <p:cNvSpPr txBox="1">
            <a:spLocks noChangeArrowheads="1"/>
          </p:cNvSpPr>
          <p:nvPr/>
        </p:nvSpPr>
        <p:spPr bwMode="auto">
          <a:xfrm>
            <a:off x="4716463" y="5013325"/>
            <a:ext cx="454025" cy="274638"/>
          </a:xfrm>
          <a:prstGeom prst="rect">
            <a:avLst/>
          </a:prstGeom>
          <a:noFill/>
          <a:ln w="9525">
            <a:noFill/>
            <a:miter lim="800000"/>
            <a:headEnd/>
            <a:tailEnd/>
          </a:ln>
          <a:effectLst/>
        </p:spPr>
        <p:txBody>
          <a:bodyPr wrap="none">
            <a:spAutoFit/>
          </a:bodyPr>
          <a:lstStyle/>
          <a:p>
            <a:r>
              <a:rPr lang="en-CA" sz="1200" b="1">
                <a:solidFill>
                  <a:schemeClr val="bg2"/>
                </a:solidFill>
                <a:cs typeface="Arial" charset="0"/>
              </a:rPr>
              <a:t>(77)</a:t>
            </a:r>
          </a:p>
        </p:txBody>
      </p:sp>
      <p:sp>
        <p:nvSpPr>
          <p:cNvPr id="338965" name="Text Box 21"/>
          <p:cNvSpPr txBox="1">
            <a:spLocks noChangeArrowheads="1"/>
          </p:cNvSpPr>
          <p:nvPr/>
        </p:nvSpPr>
        <p:spPr bwMode="auto">
          <a:xfrm>
            <a:off x="6588125" y="5157788"/>
            <a:ext cx="369888" cy="274637"/>
          </a:xfrm>
          <a:prstGeom prst="rect">
            <a:avLst/>
          </a:prstGeom>
          <a:noFill/>
          <a:ln w="9525">
            <a:noFill/>
            <a:miter lim="800000"/>
            <a:headEnd/>
            <a:tailEnd/>
          </a:ln>
          <a:effectLst/>
        </p:spPr>
        <p:txBody>
          <a:bodyPr wrap="none">
            <a:spAutoFit/>
          </a:bodyPr>
          <a:lstStyle/>
          <a:p>
            <a:r>
              <a:rPr lang="en-CA" sz="1200" b="1">
                <a:solidFill>
                  <a:schemeClr val="bg2"/>
                </a:solidFill>
                <a:cs typeface="Arial" charset="0"/>
              </a:rPr>
              <a:t>(0)</a:t>
            </a:r>
          </a:p>
        </p:txBody>
      </p:sp>
      <p:sp>
        <p:nvSpPr>
          <p:cNvPr id="338966" name="Text Box 22"/>
          <p:cNvSpPr txBox="1">
            <a:spLocks noChangeArrowheads="1"/>
          </p:cNvSpPr>
          <p:nvPr/>
        </p:nvSpPr>
        <p:spPr bwMode="auto">
          <a:xfrm>
            <a:off x="3995738" y="5445125"/>
            <a:ext cx="454025" cy="274638"/>
          </a:xfrm>
          <a:prstGeom prst="rect">
            <a:avLst/>
          </a:prstGeom>
          <a:noFill/>
          <a:ln w="9525">
            <a:noFill/>
            <a:miter lim="800000"/>
            <a:headEnd/>
            <a:tailEnd/>
          </a:ln>
          <a:effectLst/>
        </p:spPr>
        <p:txBody>
          <a:bodyPr wrap="none">
            <a:spAutoFit/>
          </a:bodyPr>
          <a:lstStyle/>
          <a:p>
            <a:r>
              <a:rPr lang="en-CA" sz="1200" b="1">
                <a:solidFill>
                  <a:schemeClr val="bg2"/>
                </a:solidFill>
                <a:cs typeface="Arial" charset="0"/>
              </a:rPr>
              <a:t>(43)</a:t>
            </a:r>
          </a:p>
        </p:txBody>
      </p:sp>
      <p:sp>
        <p:nvSpPr>
          <p:cNvPr id="338967" name="Text Box 23"/>
          <p:cNvSpPr txBox="1">
            <a:spLocks noChangeArrowheads="1"/>
          </p:cNvSpPr>
          <p:nvPr/>
        </p:nvSpPr>
        <p:spPr bwMode="auto">
          <a:xfrm>
            <a:off x="2843213" y="5084763"/>
            <a:ext cx="454025" cy="274637"/>
          </a:xfrm>
          <a:prstGeom prst="rect">
            <a:avLst/>
          </a:prstGeom>
          <a:noFill/>
          <a:ln w="9525">
            <a:noFill/>
            <a:miter lim="800000"/>
            <a:headEnd/>
            <a:tailEnd/>
          </a:ln>
          <a:effectLst/>
        </p:spPr>
        <p:txBody>
          <a:bodyPr wrap="none">
            <a:spAutoFit/>
          </a:bodyPr>
          <a:lstStyle/>
          <a:p>
            <a:r>
              <a:rPr lang="en-CA" sz="1200" b="1">
                <a:solidFill>
                  <a:schemeClr val="bg2"/>
                </a:solidFill>
                <a:cs typeface="Arial" charset="0"/>
              </a:rPr>
              <a:t>(34)</a:t>
            </a:r>
          </a:p>
        </p:txBody>
      </p:sp>
      <p:sp>
        <p:nvSpPr>
          <p:cNvPr id="338968" name="Text Box 24"/>
          <p:cNvSpPr txBox="1">
            <a:spLocks noChangeArrowheads="1"/>
          </p:cNvSpPr>
          <p:nvPr/>
        </p:nvSpPr>
        <p:spPr bwMode="auto">
          <a:xfrm>
            <a:off x="2268538" y="5084763"/>
            <a:ext cx="454025" cy="274637"/>
          </a:xfrm>
          <a:prstGeom prst="rect">
            <a:avLst/>
          </a:prstGeom>
          <a:noFill/>
          <a:ln w="9525">
            <a:noFill/>
            <a:miter lim="800000"/>
            <a:headEnd/>
            <a:tailEnd/>
          </a:ln>
          <a:effectLst/>
        </p:spPr>
        <p:txBody>
          <a:bodyPr wrap="none">
            <a:spAutoFit/>
          </a:bodyPr>
          <a:lstStyle/>
          <a:p>
            <a:r>
              <a:rPr lang="en-CA" sz="1200" b="1">
                <a:solidFill>
                  <a:schemeClr val="bg2"/>
                </a:solidFill>
                <a:cs typeface="Arial" charset="0"/>
              </a:rPr>
              <a:t>(15)</a:t>
            </a:r>
          </a:p>
        </p:txBody>
      </p:sp>
      <p:sp>
        <p:nvSpPr>
          <p:cNvPr id="338969" name="Text Box 25"/>
          <p:cNvSpPr txBox="1">
            <a:spLocks noChangeArrowheads="1"/>
          </p:cNvSpPr>
          <p:nvPr/>
        </p:nvSpPr>
        <p:spPr bwMode="auto">
          <a:xfrm>
            <a:off x="1763713" y="4365625"/>
            <a:ext cx="454025" cy="274638"/>
          </a:xfrm>
          <a:prstGeom prst="rect">
            <a:avLst/>
          </a:prstGeom>
          <a:noFill/>
          <a:ln w="9525">
            <a:noFill/>
            <a:miter lim="800000"/>
            <a:headEnd/>
            <a:tailEnd/>
          </a:ln>
          <a:effectLst/>
        </p:spPr>
        <p:txBody>
          <a:bodyPr wrap="none">
            <a:spAutoFit/>
          </a:bodyPr>
          <a:lstStyle/>
          <a:p>
            <a:r>
              <a:rPr lang="en-CA" sz="1200" b="1">
                <a:solidFill>
                  <a:schemeClr val="bg2"/>
                </a:solidFill>
                <a:cs typeface="Arial" charset="0"/>
              </a:rPr>
              <a:t>(24)</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9922" name="Rectangle 2"/>
          <p:cNvSpPr>
            <a:spLocks noGrp="1" noRot="1" noChangeArrowheads="1"/>
          </p:cNvSpPr>
          <p:nvPr>
            <p:ph type="title"/>
          </p:nvPr>
        </p:nvSpPr>
        <p:spPr/>
        <p:txBody>
          <a:bodyPr/>
          <a:lstStyle/>
          <a:p>
            <a:r>
              <a:rPr lang="en-CA"/>
              <a:t>Stick and Carrots </a:t>
            </a:r>
          </a:p>
        </p:txBody>
      </p:sp>
      <p:sp>
        <p:nvSpPr>
          <p:cNvPr id="209923" name="Rectangle 3"/>
          <p:cNvSpPr>
            <a:spLocks noGrp="1" noChangeArrowheads="1"/>
          </p:cNvSpPr>
          <p:nvPr>
            <p:ph type="body" idx="1"/>
          </p:nvPr>
        </p:nvSpPr>
        <p:spPr>
          <a:xfrm>
            <a:off x="457200" y="1600200"/>
            <a:ext cx="8229600" cy="4708525"/>
          </a:xfrm>
        </p:spPr>
        <p:txBody>
          <a:bodyPr/>
          <a:lstStyle/>
          <a:p>
            <a:r>
              <a:rPr lang="en-CA" sz="2800"/>
              <a:t>SARA safety net</a:t>
            </a:r>
          </a:p>
          <a:p>
            <a:r>
              <a:rPr lang="en-CA" sz="2800"/>
              <a:t>Legal challenges</a:t>
            </a:r>
          </a:p>
          <a:p>
            <a:r>
              <a:rPr lang="en-CA" sz="2800"/>
              <a:t>CEC and NAFTA</a:t>
            </a:r>
          </a:p>
          <a:p>
            <a:r>
              <a:rPr lang="en-CA" sz="2800"/>
              <a:t>Pelly Amendment</a:t>
            </a:r>
          </a:p>
          <a:p>
            <a:r>
              <a:rPr lang="en-CA" sz="2800"/>
              <a:t>CITES</a:t>
            </a:r>
          </a:p>
          <a:p>
            <a:r>
              <a:rPr lang="en-CA" sz="2800"/>
              <a:t>GAO Review</a:t>
            </a:r>
          </a:p>
          <a:p>
            <a:r>
              <a:rPr lang="en-CA" sz="2800"/>
              <a:t>Canada-US agreement on Species at Risk</a:t>
            </a:r>
          </a:p>
          <a:p>
            <a:r>
              <a:rPr lang="en-CA" sz="2800"/>
              <a:t>Market pressures (e.g. certification programs)</a:t>
            </a:r>
          </a:p>
        </p:txBody>
      </p:sp>
      <p:pic>
        <p:nvPicPr>
          <p:cNvPr id="209924" name="Picture 4" descr="carrot_on_stick_small"/>
          <p:cNvPicPr>
            <a:picLocks noChangeAspect="1" noChangeArrowheads="1"/>
          </p:cNvPicPr>
          <p:nvPr/>
        </p:nvPicPr>
        <p:blipFill>
          <a:blip r:embed="rId2"/>
          <a:srcRect/>
          <a:stretch>
            <a:fillRect/>
          </a:stretch>
        </p:blipFill>
        <p:spPr bwMode="auto">
          <a:xfrm>
            <a:off x="7104063" y="260350"/>
            <a:ext cx="2039937" cy="2085975"/>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0946" name="Picture 2" descr="Small-flowered Sand-verbena"/>
          <p:cNvPicPr>
            <a:picLocks noChangeAspect="1" noChangeArrowheads="1"/>
          </p:cNvPicPr>
          <p:nvPr/>
        </p:nvPicPr>
        <p:blipFill>
          <a:blip r:embed="rId2"/>
          <a:srcRect/>
          <a:stretch>
            <a:fillRect/>
          </a:stretch>
        </p:blipFill>
        <p:spPr bwMode="auto">
          <a:xfrm>
            <a:off x="6762750" y="476250"/>
            <a:ext cx="2381250" cy="1762125"/>
          </a:xfrm>
          <a:prstGeom prst="rect">
            <a:avLst/>
          </a:prstGeom>
          <a:noFill/>
        </p:spPr>
      </p:pic>
      <p:pic>
        <p:nvPicPr>
          <p:cNvPr id="210947" name="Picture 3" descr="Tiny Cryptanthe"/>
          <p:cNvPicPr>
            <a:picLocks noChangeAspect="1" noChangeArrowheads="1"/>
          </p:cNvPicPr>
          <p:nvPr/>
        </p:nvPicPr>
        <p:blipFill>
          <a:blip r:embed="rId3"/>
          <a:srcRect/>
          <a:stretch>
            <a:fillRect/>
          </a:stretch>
        </p:blipFill>
        <p:spPr bwMode="auto">
          <a:xfrm>
            <a:off x="4787900" y="333375"/>
            <a:ext cx="2381250" cy="1581150"/>
          </a:xfrm>
          <a:prstGeom prst="rect">
            <a:avLst/>
          </a:prstGeom>
          <a:noFill/>
        </p:spPr>
      </p:pic>
      <p:sp>
        <p:nvSpPr>
          <p:cNvPr id="210948" name="Rectangle 4"/>
          <p:cNvSpPr>
            <a:spLocks noGrp="1" noRot="1" noChangeArrowheads="1"/>
          </p:cNvSpPr>
          <p:nvPr>
            <p:ph type="title"/>
          </p:nvPr>
        </p:nvSpPr>
        <p:spPr>
          <a:xfrm>
            <a:off x="323850" y="0"/>
            <a:ext cx="8518525" cy="1143000"/>
          </a:xfrm>
        </p:spPr>
        <p:txBody>
          <a:bodyPr/>
          <a:lstStyle/>
          <a:p>
            <a:r>
              <a:rPr lang="en-CA" sz="4000"/>
              <a:t>Legal challenges – species at risk</a:t>
            </a:r>
          </a:p>
        </p:txBody>
      </p:sp>
      <p:sp>
        <p:nvSpPr>
          <p:cNvPr id="210949" name="Rectangle 5"/>
          <p:cNvSpPr>
            <a:spLocks noGrp="1" noChangeArrowheads="1"/>
          </p:cNvSpPr>
          <p:nvPr>
            <p:ph type="body" idx="1"/>
          </p:nvPr>
        </p:nvSpPr>
        <p:spPr>
          <a:xfrm>
            <a:off x="395288" y="908050"/>
            <a:ext cx="4330700" cy="1368425"/>
          </a:xfrm>
        </p:spPr>
        <p:txBody>
          <a:bodyPr/>
          <a:lstStyle/>
          <a:p>
            <a:pPr>
              <a:lnSpc>
                <a:spcPct val="90000"/>
              </a:lnSpc>
            </a:pPr>
            <a:r>
              <a:rPr lang="en-CA" sz="2000"/>
              <a:t>Alberta – gap in legal protection of tiny cryptanthe and small-flowered sand verbena</a:t>
            </a:r>
          </a:p>
          <a:p>
            <a:pPr>
              <a:lnSpc>
                <a:spcPct val="90000"/>
              </a:lnSpc>
              <a:buFont typeface="Wingdings" pitchFamily="2" charset="2"/>
              <a:buNone/>
            </a:pPr>
            <a:endParaRPr lang="en-CA" sz="2400"/>
          </a:p>
        </p:txBody>
      </p:sp>
      <p:sp>
        <p:nvSpPr>
          <p:cNvPr id="210950" name="Text Box 6"/>
          <p:cNvSpPr txBox="1">
            <a:spLocks noChangeArrowheads="1"/>
          </p:cNvSpPr>
          <p:nvPr/>
        </p:nvSpPr>
        <p:spPr bwMode="auto">
          <a:xfrm>
            <a:off x="2124075" y="2205038"/>
            <a:ext cx="6624638" cy="641350"/>
          </a:xfrm>
          <a:prstGeom prst="rect">
            <a:avLst/>
          </a:prstGeom>
          <a:noFill/>
          <a:ln w="9525">
            <a:noFill/>
            <a:miter lim="800000"/>
            <a:headEnd/>
            <a:tailEnd/>
          </a:ln>
          <a:effectLst/>
        </p:spPr>
        <p:txBody>
          <a:bodyPr>
            <a:spAutoFit/>
          </a:bodyPr>
          <a:lstStyle/>
          <a:p>
            <a:pPr>
              <a:lnSpc>
                <a:spcPct val="90000"/>
              </a:lnSpc>
              <a:spcBef>
                <a:spcPct val="20000"/>
              </a:spcBef>
              <a:buClr>
                <a:schemeClr val="hlink"/>
              </a:buClr>
              <a:buSzPct val="70000"/>
              <a:buFont typeface="Wingdings" pitchFamily="2" charset="2"/>
              <a:buChar char="n"/>
            </a:pPr>
            <a:r>
              <a:rPr lang="en-CA" sz="2000">
                <a:effectLst>
                  <a:outerShdw blurRad="38100" dist="38100" dir="2700000" algn="tl">
                    <a:srgbClr val="000000"/>
                  </a:outerShdw>
                </a:effectLst>
              </a:rPr>
              <a:t> Piping plover – inclusion of critical habitat in the recovery strategy posted on SARA public registry</a:t>
            </a:r>
            <a:endParaRPr lang="en-CA" sz="2000"/>
          </a:p>
        </p:txBody>
      </p:sp>
      <p:sp>
        <p:nvSpPr>
          <p:cNvPr id="210951" name="Text Box 7"/>
          <p:cNvSpPr txBox="1">
            <a:spLocks noChangeArrowheads="1"/>
          </p:cNvSpPr>
          <p:nvPr/>
        </p:nvSpPr>
        <p:spPr bwMode="auto">
          <a:xfrm>
            <a:off x="2987675" y="5300663"/>
            <a:ext cx="6156325" cy="1403350"/>
          </a:xfrm>
          <a:prstGeom prst="rect">
            <a:avLst/>
          </a:prstGeom>
          <a:noFill/>
          <a:ln w="9525">
            <a:noFill/>
            <a:miter lim="800000"/>
            <a:headEnd/>
            <a:tailEnd/>
          </a:ln>
          <a:effectLst/>
        </p:spPr>
        <p:txBody>
          <a:bodyPr>
            <a:spAutoFit/>
          </a:bodyPr>
          <a:lstStyle/>
          <a:p>
            <a:pPr>
              <a:lnSpc>
                <a:spcPct val="90000"/>
              </a:lnSpc>
              <a:spcBef>
                <a:spcPct val="20000"/>
              </a:spcBef>
              <a:buClr>
                <a:schemeClr val="hlink"/>
              </a:buClr>
              <a:buSzPct val="70000"/>
              <a:buFont typeface="Wingdings" pitchFamily="2" charset="2"/>
              <a:buChar char="n"/>
            </a:pPr>
            <a:r>
              <a:rPr lang="en-CA" sz="2000">
                <a:effectLst>
                  <a:outerShdw blurRad="38100" dist="38100" dir="2700000" algn="tl">
                    <a:srgbClr val="000000"/>
                  </a:outerShdw>
                </a:effectLst>
              </a:rPr>
              <a:t> Spotted Owl – reasonableness of minister’s decision that the species is not at imminent risk (section 80)</a:t>
            </a:r>
          </a:p>
          <a:p>
            <a:pPr>
              <a:lnSpc>
                <a:spcPct val="90000"/>
              </a:lnSpc>
              <a:spcBef>
                <a:spcPct val="70000"/>
              </a:spcBef>
              <a:buClr>
                <a:schemeClr val="hlink"/>
              </a:buClr>
              <a:buSzPct val="70000"/>
              <a:buFont typeface="Wingdings" pitchFamily="2" charset="2"/>
              <a:buChar char="n"/>
            </a:pPr>
            <a:r>
              <a:rPr lang="en-CA" sz="2000"/>
              <a:t> DFO- judicial review on Sakinaw Sockeye listing.</a:t>
            </a:r>
          </a:p>
        </p:txBody>
      </p:sp>
      <p:sp>
        <p:nvSpPr>
          <p:cNvPr id="210952" name="Text Box 8"/>
          <p:cNvSpPr txBox="1">
            <a:spLocks noChangeArrowheads="1"/>
          </p:cNvSpPr>
          <p:nvPr/>
        </p:nvSpPr>
        <p:spPr bwMode="auto">
          <a:xfrm>
            <a:off x="179388" y="3500438"/>
            <a:ext cx="6048375" cy="1616075"/>
          </a:xfrm>
          <a:prstGeom prst="rect">
            <a:avLst/>
          </a:prstGeom>
          <a:noFill/>
          <a:ln w="9525">
            <a:noFill/>
            <a:miter lim="800000"/>
            <a:headEnd/>
            <a:tailEnd/>
          </a:ln>
          <a:effectLst/>
        </p:spPr>
        <p:txBody>
          <a:bodyPr>
            <a:spAutoFit/>
          </a:bodyPr>
          <a:lstStyle/>
          <a:p>
            <a:r>
              <a:rPr lang="en-CA" sz="2000">
                <a:effectLst>
                  <a:outerShdw blurRad="38100" dist="38100" dir="2700000" algn="tl">
                    <a:srgbClr val="000000"/>
                  </a:outerShdw>
                </a:effectLst>
              </a:rPr>
              <a:t>Commission on Environmental Cooperation (NAFTA) – failure of Canada to enforce timelines for posting recovery strategies and to effectively enforce the emergency order provisions under s. 80 for Spotted Owl in BC and Woodland Caribou in AB</a:t>
            </a:r>
          </a:p>
        </p:txBody>
      </p:sp>
      <p:pic>
        <p:nvPicPr>
          <p:cNvPr id="210953" name="Picture 9" descr="PLOVER"/>
          <p:cNvPicPr>
            <a:picLocks noChangeAspect="1" noChangeArrowheads="1"/>
          </p:cNvPicPr>
          <p:nvPr/>
        </p:nvPicPr>
        <p:blipFill>
          <a:blip r:embed="rId4"/>
          <a:srcRect/>
          <a:stretch>
            <a:fillRect/>
          </a:stretch>
        </p:blipFill>
        <p:spPr bwMode="auto">
          <a:xfrm>
            <a:off x="250825" y="1916113"/>
            <a:ext cx="1728788" cy="1338262"/>
          </a:xfrm>
          <a:prstGeom prst="rect">
            <a:avLst/>
          </a:prstGeom>
          <a:noFill/>
        </p:spPr>
      </p:pic>
      <p:pic>
        <p:nvPicPr>
          <p:cNvPr id="210954" name="Picture 10" descr="woodland_caribou"/>
          <p:cNvPicPr>
            <a:picLocks noChangeAspect="1" noChangeArrowheads="1"/>
          </p:cNvPicPr>
          <p:nvPr/>
        </p:nvPicPr>
        <p:blipFill>
          <a:blip r:embed="rId5"/>
          <a:srcRect/>
          <a:stretch>
            <a:fillRect/>
          </a:stretch>
        </p:blipFill>
        <p:spPr bwMode="auto">
          <a:xfrm>
            <a:off x="6286500" y="3429000"/>
            <a:ext cx="2857500" cy="1895475"/>
          </a:xfrm>
          <a:prstGeom prst="rect">
            <a:avLst/>
          </a:prstGeom>
          <a:noFill/>
        </p:spPr>
      </p:pic>
      <p:pic>
        <p:nvPicPr>
          <p:cNvPr id="210955" name="Picture 11" descr="bSPOWaldrH"/>
          <p:cNvPicPr>
            <a:picLocks noChangeAspect="1" noChangeArrowheads="1"/>
          </p:cNvPicPr>
          <p:nvPr/>
        </p:nvPicPr>
        <p:blipFill>
          <a:blip r:embed="rId6"/>
          <a:srcRect/>
          <a:stretch>
            <a:fillRect/>
          </a:stretch>
        </p:blipFill>
        <p:spPr bwMode="auto">
          <a:xfrm>
            <a:off x="468313" y="5370513"/>
            <a:ext cx="2233612" cy="148748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10949">
                                            <p:txEl>
                                              <p:pRg st="0" end="0"/>
                                            </p:txEl>
                                          </p:spTgt>
                                        </p:tgtEl>
                                        <p:attrNameLst>
                                          <p:attrName>style.visibility</p:attrName>
                                        </p:attrNameLst>
                                      </p:cBhvr>
                                      <p:to>
                                        <p:strVal val="visible"/>
                                      </p:to>
                                    </p:set>
                                    <p:anim calcmode="lin" valueType="num">
                                      <p:cBhvr additive="base">
                                        <p:cTn id="7" dur="500" fill="hold"/>
                                        <p:tgtEl>
                                          <p:spTgt spid="21094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0949">
                                            <p:txEl>
                                              <p:pRg st="0" end="0"/>
                                            </p:txEl>
                                          </p:spTgt>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210947"/>
                                        </p:tgtEl>
                                        <p:attrNameLst>
                                          <p:attrName>style.visibility</p:attrName>
                                        </p:attrNameLst>
                                      </p:cBhvr>
                                      <p:to>
                                        <p:strVal val="visible"/>
                                      </p:to>
                                    </p:set>
                                    <p:anim calcmode="lin" valueType="num">
                                      <p:cBhvr additive="base">
                                        <p:cTn id="11" dur="500" fill="hold"/>
                                        <p:tgtEl>
                                          <p:spTgt spid="210947"/>
                                        </p:tgtEl>
                                        <p:attrNameLst>
                                          <p:attrName>ppt_x</p:attrName>
                                        </p:attrNameLst>
                                      </p:cBhvr>
                                      <p:tavLst>
                                        <p:tav tm="0">
                                          <p:val>
                                            <p:strVal val="#ppt_x"/>
                                          </p:val>
                                        </p:tav>
                                        <p:tav tm="100000">
                                          <p:val>
                                            <p:strVal val="#ppt_x"/>
                                          </p:val>
                                        </p:tav>
                                      </p:tavLst>
                                    </p:anim>
                                    <p:anim calcmode="lin" valueType="num">
                                      <p:cBhvr additive="base">
                                        <p:cTn id="12" dur="500" fill="hold"/>
                                        <p:tgtEl>
                                          <p:spTgt spid="210947"/>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210946"/>
                                        </p:tgtEl>
                                        <p:attrNameLst>
                                          <p:attrName>style.visibility</p:attrName>
                                        </p:attrNameLst>
                                      </p:cBhvr>
                                      <p:to>
                                        <p:strVal val="visible"/>
                                      </p:to>
                                    </p:set>
                                    <p:anim calcmode="lin" valueType="num">
                                      <p:cBhvr additive="base">
                                        <p:cTn id="15" dur="500" fill="hold"/>
                                        <p:tgtEl>
                                          <p:spTgt spid="210946"/>
                                        </p:tgtEl>
                                        <p:attrNameLst>
                                          <p:attrName>ppt_x</p:attrName>
                                        </p:attrNameLst>
                                      </p:cBhvr>
                                      <p:tavLst>
                                        <p:tav tm="0">
                                          <p:val>
                                            <p:strVal val="#ppt_x"/>
                                          </p:val>
                                        </p:tav>
                                        <p:tav tm="100000">
                                          <p:val>
                                            <p:strVal val="#ppt_x"/>
                                          </p:val>
                                        </p:tav>
                                      </p:tavLst>
                                    </p:anim>
                                    <p:anim calcmode="lin" valueType="num">
                                      <p:cBhvr additive="base">
                                        <p:cTn id="16" dur="500" fill="hold"/>
                                        <p:tgtEl>
                                          <p:spTgt spid="210946"/>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nodeType="clickEffect">
                                  <p:stCondLst>
                                    <p:cond delay="0"/>
                                  </p:stCondLst>
                                  <p:childTnLst>
                                    <p:set>
                                      <p:cBhvr>
                                        <p:cTn id="20" dur="1" fill="hold">
                                          <p:stCondLst>
                                            <p:cond delay="0"/>
                                          </p:stCondLst>
                                        </p:cTn>
                                        <p:tgtEl>
                                          <p:spTgt spid="210953"/>
                                        </p:tgtEl>
                                        <p:attrNameLst>
                                          <p:attrName>style.visibility</p:attrName>
                                        </p:attrNameLst>
                                      </p:cBhvr>
                                      <p:to>
                                        <p:strVal val="visible"/>
                                      </p:to>
                                    </p:set>
                                    <p:anim calcmode="lin" valueType="num">
                                      <p:cBhvr additive="base">
                                        <p:cTn id="21" dur="500" fill="hold"/>
                                        <p:tgtEl>
                                          <p:spTgt spid="210953"/>
                                        </p:tgtEl>
                                        <p:attrNameLst>
                                          <p:attrName>ppt_x</p:attrName>
                                        </p:attrNameLst>
                                      </p:cBhvr>
                                      <p:tavLst>
                                        <p:tav tm="0">
                                          <p:val>
                                            <p:strVal val="0-#ppt_w/2"/>
                                          </p:val>
                                        </p:tav>
                                        <p:tav tm="100000">
                                          <p:val>
                                            <p:strVal val="#ppt_x"/>
                                          </p:val>
                                        </p:tav>
                                      </p:tavLst>
                                    </p:anim>
                                    <p:anim calcmode="lin" valueType="num">
                                      <p:cBhvr additive="base">
                                        <p:cTn id="22" dur="500" fill="hold"/>
                                        <p:tgtEl>
                                          <p:spTgt spid="210953"/>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210950"/>
                                        </p:tgtEl>
                                        <p:attrNameLst>
                                          <p:attrName>style.visibility</p:attrName>
                                        </p:attrNameLst>
                                      </p:cBhvr>
                                      <p:to>
                                        <p:strVal val="visible"/>
                                      </p:to>
                                    </p:set>
                                    <p:anim calcmode="lin" valueType="num">
                                      <p:cBhvr additive="base">
                                        <p:cTn id="25" dur="500" fill="hold"/>
                                        <p:tgtEl>
                                          <p:spTgt spid="210950"/>
                                        </p:tgtEl>
                                        <p:attrNameLst>
                                          <p:attrName>ppt_x</p:attrName>
                                        </p:attrNameLst>
                                      </p:cBhvr>
                                      <p:tavLst>
                                        <p:tav tm="0">
                                          <p:val>
                                            <p:strVal val="0-#ppt_w/2"/>
                                          </p:val>
                                        </p:tav>
                                        <p:tav tm="100000">
                                          <p:val>
                                            <p:strVal val="#ppt_x"/>
                                          </p:val>
                                        </p:tav>
                                      </p:tavLst>
                                    </p:anim>
                                    <p:anim calcmode="lin" valueType="num">
                                      <p:cBhvr additive="base">
                                        <p:cTn id="26" dur="500" fill="hold"/>
                                        <p:tgtEl>
                                          <p:spTgt spid="21095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210952"/>
                                        </p:tgtEl>
                                        <p:attrNameLst>
                                          <p:attrName>style.visibility</p:attrName>
                                        </p:attrNameLst>
                                      </p:cBhvr>
                                      <p:to>
                                        <p:strVal val="visible"/>
                                      </p:to>
                                    </p:set>
                                    <p:anim calcmode="lin" valueType="num">
                                      <p:cBhvr additive="base">
                                        <p:cTn id="31" dur="500" fill="hold"/>
                                        <p:tgtEl>
                                          <p:spTgt spid="210952"/>
                                        </p:tgtEl>
                                        <p:attrNameLst>
                                          <p:attrName>ppt_x</p:attrName>
                                        </p:attrNameLst>
                                      </p:cBhvr>
                                      <p:tavLst>
                                        <p:tav tm="0">
                                          <p:val>
                                            <p:strVal val="1+#ppt_w/2"/>
                                          </p:val>
                                        </p:tav>
                                        <p:tav tm="100000">
                                          <p:val>
                                            <p:strVal val="#ppt_x"/>
                                          </p:val>
                                        </p:tav>
                                      </p:tavLst>
                                    </p:anim>
                                    <p:anim calcmode="lin" valueType="num">
                                      <p:cBhvr additive="base">
                                        <p:cTn id="32" dur="500" fill="hold"/>
                                        <p:tgtEl>
                                          <p:spTgt spid="210952"/>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210954"/>
                                        </p:tgtEl>
                                        <p:attrNameLst>
                                          <p:attrName>style.visibility</p:attrName>
                                        </p:attrNameLst>
                                      </p:cBhvr>
                                      <p:to>
                                        <p:strVal val="visible"/>
                                      </p:to>
                                    </p:set>
                                    <p:anim calcmode="lin" valueType="num">
                                      <p:cBhvr additive="base">
                                        <p:cTn id="35" dur="500" fill="hold"/>
                                        <p:tgtEl>
                                          <p:spTgt spid="210954"/>
                                        </p:tgtEl>
                                        <p:attrNameLst>
                                          <p:attrName>ppt_x</p:attrName>
                                        </p:attrNameLst>
                                      </p:cBhvr>
                                      <p:tavLst>
                                        <p:tav tm="0">
                                          <p:val>
                                            <p:strVal val="1+#ppt_w/2"/>
                                          </p:val>
                                        </p:tav>
                                        <p:tav tm="100000">
                                          <p:val>
                                            <p:strVal val="#ppt_x"/>
                                          </p:val>
                                        </p:tav>
                                      </p:tavLst>
                                    </p:anim>
                                    <p:anim calcmode="lin" valueType="num">
                                      <p:cBhvr additive="base">
                                        <p:cTn id="36" dur="500" fill="hold"/>
                                        <p:tgtEl>
                                          <p:spTgt spid="210954"/>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210955"/>
                                        </p:tgtEl>
                                        <p:attrNameLst>
                                          <p:attrName>style.visibility</p:attrName>
                                        </p:attrNameLst>
                                      </p:cBhvr>
                                      <p:to>
                                        <p:strVal val="visible"/>
                                      </p:to>
                                    </p:set>
                                    <p:anim calcmode="lin" valueType="num">
                                      <p:cBhvr additive="base">
                                        <p:cTn id="41" dur="500" fill="hold"/>
                                        <p:tgtEl>
                                          <p:spTgt spid="210955"/>
                                        </p:tgtEl>
                                        <p:attrNameLst>
                                          <p:attrName>ppt_x</p:attrName>
                                        </p:attrNameLst>
                                      </p:cBhvr>
                                      <p:tavLst>
                                        <p:tav tm="0">
                                          <p:val>
                                            <p:strVal val="#ppt_x"/>
                                          </p:val>
                                        </p:tav>
                                        <p:tav tm="100000">
                                          <p:val>
                                            <p:strVal val="#ppt_x"/>
                                          </p:val>
                                        </p:tav>
                                      </p:tavLst>
                                    </p:anim>
                                    <p:anim calcmode="lin" valueType="num">
                                      <p:cBhvr additive="base">
                                        <p:cTn id="42" dur="500" fill="hold"/>
                                        <p:tgtEl>
                                          <p:spTgt spid="210955"/>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10951"/>
                                        </p:tgtEl>
                                        <p:attrNameLst>
                                          <p:attrName>style.visibility</p:attrName>
                                        </p:attrNameLst>
                                      </p:cBhvr>
                                      <p:to>
                                        <p:strVal val="visible"/>
                                      </p:to>
                                    </p:set>
                                    <p:anim calcmode="lin" valueType="num">
                                      <p:cBhvr additive="base">
                                        <p:cTn id="45" dur="500" fill="hold"/>
                                        <p:tgtEl>
                                          <p:spTgt spid="210951"/>
                                        </p:tgtEl>
                                        <p:attrNameLst>
                                          <p:attrName>ppt_x</p:attrName>
                                        </p:attrNameLst>
                                      </p:cBhvr>
                                      <p:tavLst>
                                        <p:tav tm="0">
                                          <p:val>
                                            <p:strVal val="#ppt_x"/>
                                          </p:val>
                                        </p:tav>
                                        <p:tav tm="100000">
                                          <p:val>
                                            <p:strVal val="#ppt_x"/>
                                          </p:val>
                                        </p:tav>
                                      </p:tavLst>
                                    </p:anim>
                                    <p:anim calcmode="lin" valueType="num">
                                      <p:cBhvr additive="base">
                                        <p:cTn id="46" dur="500" fill="hold"/>
                                        <p:tgtEl>
                                          <p:spTgt spid="2109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0949" grpId="0" build="p"/>
      <p:bldP spid="210950" grpId="0"/>
      <p:bldP spid="210951" grpId="0"/>
      <p:bldP spid="210952"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1976" name="Text Box 8"/>
          <p:cNvSpPr txBox="1">
            <a:spLocks noChangeArrowheads="1"/>
          </p:cNvSpPr>
          <p:nvPr/>
        </p:nvSpPr>
        <p:spPr bwMode="auto">
          <a:xfrm>
            <a:off x="3132138" y="476250"/>
            <a:ext cx="5486400" cy="6192838"/>
          </a:xfrm>
          <a:prstGeom prst="rect">
            <a:avLst/>
          </a:prstGeom>
          <a:solidFill>
            <a:srgbClr val="FFFFFF"/>
          </a:solidFill>
          <a:ln w="9525">
            <a:solidFill>
              <a:srgbClr val="000000"/>
            </a:solidFill>
            <a:miter lim="800000"/>
            <a:headEnd/>
            <a:tailEnd/>
          </a:ln>
        </p:spPr>
        <p:txBody>
          <a:bodyPr/>
          <a:lstStyle/>
          <a:p>
            <a:r>
              <a:rPr lang="en-US" sz="1200">
                <a:solidFill>
                  <a:schemeClr val="bg2"/>
                </a:solidFill>
                <a:latin typeface="Verdana" pitchFamily="34" charset="0"/>
              </a:rPr>
              <a:t>May 17, 2007</a:t>
            </a:r>
          </a:p>
          <a:p>
            <a:pPr algn="ctr">
              <a:spcBef>
                <a:spcPts val="600"/>
              </a:spcBef>
              <a:spcAft>
                <a:spcPts val="500"/>
              </a:spcAft>
            </a:pPr>
            <a:r>
              <a:rPr lang="en-US" sz="1400" b="1">
                <a:solidFill>
                  <a:srgbClr val="333333"/>
                </a:solidFill>
                <a:latin typeface="Verdana" pitchFamily="34" charset="0"/>
              </a:rPr>
              <a:t>MCGUINTY GOVERNMENT STRENGTHENS PROTECTION FOR ONTARIO’S SPECIES AT RISK</a:t>
            </a:r>
            <a:br>
              <a:rPr lang="en-US" sz="1400" b="1">
                <a:solidFill>
                  <a:srgbClr val="333333"/>
                </a:solidFill>
                <a:latin typeface="Verdana" pitchFamily="34" charset="0"/>
              </a:rPr>
            </a:br>
            <a:r>
              <a:rPr lang="en-US" sz="1400" b="1">
                <a:solidFill>
                  <a:srgbClr val="333333"/>
                </a:solidFill>
                <a:latin typeface="Verdana" pitchFamily="34" charset="0"/>
              </a:rPr>
              <a:t>New Legislation Is Among The Strongest In North America</a:t>
            </a:r>
          </a:p>
          <a:p>
            <a:pPr>
              <a:spcBef>
                <a:spcPts val="500"/>
              </a:spcBef>
              <a:spcAft>
                <a:spcPts val="500"/>
              </a:spcAft>
            </a:pPr>
            <a:r>
              <a:rPr lang="en-US" sz="1200">
                <a:solidFill>
                  <a:schemeClr val="bg2"/>
                </a:solidFill>
                <a:latin typeface="Verdana" pitchFamily="34" charset="0"/>
              </a:rPr>
              <a:t>TORONTO — Ontario is now a North American leader in species at risk protection and recovery with the passage of The Endangered Species Act, 2007, Natural Resources Minister David Ramsay said today.</a:t>
            </a:r>
          </a:p>
          <a:p>
            <a:pPr>
              <a:spcBef>
                <a:spcPts val="500"/>
              </a:spcBef>
              <a:spcAft>
                <a:spcPts val="500"/>
              </a:spcAft>
            </a:pPr>
            <a:r>
              <a:rPr lang="en-US" sz="1200">
                <a:solidFill>
                  <a:schemeClr val="bg2"/>
                </a:solidFill>
                <a:latin typeface="Verdana" pitchFamily="34" charset="0"/>
              </a:rPr>
              <a:t>“This act represents a milestone in the protection and recovery of species at risk in Ontario and establishes a benchmark for the rest of the world,” said Ramsay. “This legislation also ensures that future generations of Ontarians will benefit from a healthier and diverse natural environment.” </a:t>
            </a:r>
          </a:p>
          <a:p>
            <a:pPr>
              <a:spcBef>
                <a:spcPts val="500"/>
              </a:spcBef>
              <a:spcAft>
                <a:spcPts val="500"/>
              </a:spcAft>
            </a:pPr>
            <a:r>
              <a:rPr lang="en-US" sz="1200">
                <a:solidFill>
                  <a:schemeClr val="bg2"/>
                </a:solidFill>
                <a:latin typeface="Verdana" pitchFamily="34" charset="0"/>
              </a:rPr>
              <a:t>More effective legislation is just one component of the government’s comprehensive three-part approach to species at risk protection that also includes programs and policies to implement the new legislation, and greater support for public stewardship initiatives.</a:t>
            </a:r>
          </a:p>
          <a:p>
            <a:pPr>
              <a:spcBef>
                <a:spcPts val="500"/>
              </a:spcBef>
              <a:spcAft>
                <a:spcPts val="500"/>
              </a:spcAft>
            </a:pPr>
            <a:r>
              <a:rPr lang="en-US" sz="1200">
                <a:solidFill>
                  <a:schemeClr val="bg2"/>
                </a:solidFill>
                <a:latin typeface="Verdana" pitchFamily="34" charset="0"/>
              </a:rPr>
              <a:t>“The new act takes a stewardship-first approach to protection of species and their habitats,” said Ramsay.  “We will back up our commitment to this approach with funding of $18 million over four years to support public stewardship activities protecting essential habitat and green space.”</a:t>
            </a:r>
          </a:p>
          <a:p>
            <a:pPr>
              <a:spcBef>
                <a:spcPts val="500"/>
              </a:spcBef>
              <a:spcAft>
                <a:spcPts val="500"/>
              </a:spcAft>
            </a:pPr>
            <a:r>
              <a:rPr lang="en-US" sz="1200">
                <a:solidFill>
                  <a:schemeClr val="bg2"/>
                </a:solidFill>
                <a:latin typeface="Verdana" pitchFamily="34" charset="0"/>
              </a:rPr>
              <a:t>The Ministry of Natural Resources is working with its conservation partners to develop the stewardship program. Initiatives eligible for stewardship funding may include outreach and education projects, habitat enhancement and recovery, youth employment and research activities, and support for landowner efforts to protect species and habitat.</a:t>
            </a:r>
          </a:p>
        </p:txBody>
      </p:sp>
      <p:grpSp>
        <p:nvGrpSpPr>
          <p:cNvPr id="211979" name="Group 11"/>
          <p:cNvGrpSpPr>
            <a:grpSpLocks/>
          </p:cNvGrpSpPr>
          <p:nvPr/>
        </p:nvGrpSpPr>
        <p:grpSpPr bwMode="auto">
          <a:xfrm>
            <a:off x="468313" y="476250"/>
            <a:ext cx="2447925" cy="4113213"/>
            <a:chOff x="385" y="346"/>
            <a:chExt cx="1542" cy="2591"/>
          </a:xfrm>
        </p:grpSpPr>
        <p:pic>
          <p:nvPicPr>
            <p:cNvPr id="211974" name="Picture 6" descr="ont_logo_oda"/>
            <p:cNvPicPr>
              <a:picLocks noChangeAspect="1" noChangeArrowheads="1"/>
            </p:cNvPicPr>
            <p:nvPr/>
          </p:nvPicPr>
          <p:blipFill>
            <a:blip r:embed="rId2"/>
            <a:srcRect/>
            <a:stretch>
              <a:fillRect/>
            </a:stretch>
          </p:blipFill>
          <p:spPr bwMode="auto">
            <a:xfrm>
              <a:off x="385" y="346"/>
              <a:ext cx="1542" cy="435"/>
            </a:xfrm>
            <a:prstGeom prst="rect">
              <a:avLst/>
            </a:prstGeom>
            <a:noFill/>
          </p:spPr>
        </p:pic>
        <p:pic>
          <p:nvPicPr>
            <p:cNvPr id="211975" name="Picture 7" descr="sar_endangered"/>
            <p:cNvPicPr>
              <a:picLocks noChangeAspect="1" noChangeArrowheads="1"/>
            </p:cNvPicPr>
            <p:nvPr/>
          </p:nvPicPr>
          <p:blipFill>
            <a:blip r:embed="rId3"/>
            <a:srcRect/>
            <a:stretch>
              <a:fillRect/>
            </a:stretch>
          </p:blipFill>
          <p:spPr bwMode="auto">
            <a:xfrm>
              <a:off x="385" y="1888"/>
              <a:ext cx="1542" cy="1049"/>
            </a:xfrm>
            <a:prstGeom prst="rect">
              <a:avLst/>
            </a:prstGeom>
            <a:noFill/>
          </p:spPr>
        </p:pic>
        <p:pic>
          <p:nvPicPr>
            <p:cNvPr id="211977" name="Picture 9" descr="mnr_text_oda"/>
            <p:cNvPicPr>
              <a:picLocks noChangeAspect="1" noChangeArrowheads="1"/>
            </p:cNvPicPr>
            <p:nvPr/>
          </p:nvPicPr>
          <p:blipFill>
            <a:blip r:embed="rId4"/>
            <a:srcRect/>
            <a:stretch>
              <a:fillRect/>
            </a:stretch>
          </p:blipFill>
          <p:spPr bwMode="auto">
            <a:xfrm>
              <a:off x="385" y="754"/>
              <a:ext cx="1542" cy="345"/>
            </a:xfrm>
            <a:prstGeom prst="rect">
              <a:avLst/>
            </a:prstGeom>
            <a:noFill/>
          </p:spPr>
        </p:pic>
        <p:pic>
          <p:nvPicPr>
            <p:cNvPr id="211978" name="Picture 10" descr="skink_grad"/>
            <p:cNvPicPr>
              <a:picLocks noChangeAspect="1" noChangeArrowheads="1"/>
            </p:cNvPicPr>
            <p:nvPr/>
          </p:nvPicPr>
          <p:blipFill>
            <a:blip r:embed="rId5"/>
            <a:srcRect/>
            <a:stretch>
              <a:fillRect/>
            </a:stretch>
          </p:blipFill>
          <p:spPr bwMode="auto">
            <a:xfrm>
              <a:off x="385" y="1071"/>
              <a:ext cx="1542" cy="833"/>
            </a:xfrm>
            <a:prstGeom prst="rect">
              <a:avLst/>
            </a:prstGeom>
            <a:noFill/>
          </p:spPr>
        </p:pic>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2994" name="Rectangle 2"/>
          <p:cNvSpPr>
            <a:spLocks noGrp="1" noRot="1" noChangeArrowheads="1"/>
          </p:cNvSpPr>
          <p:nvPr>
            <p:ph type="title"/>
          </p:nvPr>
        </p:nvSpPr>
        <p:spPr/>
        <p:txBody>
          <a:bodyPr/>
          <a:lstStyle/>
          <a:p>
            <a:endParaRPr lang="en-US"/>
          </a:p>
        </p:txBody>
      </p:sp>
      <p:sp>
        <p:nvSpPr>
          <p:cNvPr id="212995" name="Rectangle 3"/>
          <p:cNvSpPr>
            <a:spLocks noGrp="1" noChangeArrowheads="1"/>
          </p:cNvSpPr>
          <p:nvPr>
            <p:ph type="body" idx="1"/>
          </p:nvPr>
        </p:nvSpPr>
        <p:spPr/>
        <p:txBody>
          <a:bodyPr/>
          <a:lstStyle/>
          <a:p>
            <a:endParaRPr lang="en-US"/>
          </a:p>
        </p:txBody>
      </p:sp>
      <p:sp>
        <p:nvSpPr>
          <p:cNvPr id="212996" name="WordArt 4"/>
          <p:cNvSpPr>
            <a:spLocks noChangeArrowheads="1" noChangeShapeType="1" noTextEdit="1"/>
          </p:cNvSpPr>
          <p:nvPr/>
        </p:nvSpPr>
        <p:spPr bwMode="auto">
          <a:xfrm>
            <a:off x="3538538" y="2565400"/>
            <a:ext cx="3770312" cy="1281113"/>
          </a:xfrm>
          <a:prstGeom prst="rect">
            <a:avLst/>
          </a:prstGeom>
        </p:spPr>
        <p:txBody>
          <a:bodyPr wrap="none" fromWordArt="1">
            <a:prstTxWarp prst="textDeflateBottom">
              <a:avLst>
                <a:gd name="adj" fmla="val 76472"/>
              </a:avLst>
            </a:prstTxWarp>
            <a:scene3d>
              <a:camera prst="legacyPerspectiveFront">
                <a:rot lat="19799999" lon="19439998" rev="0"/>
              </a:camera>
              <a:lightRig rig="legacyNormal2" dir="t"/>
            </a:scene3d>
            <a:sp3d extrusionH="354000" prstMaterial="legacyMatte">
              <a:extrusionClr>
                <a:srgbClr val="939676"/>
              </a:extrusionClr>
            </a:sp3d>
          </a:bodyPr>
          <a:lstStyle/>
          <a:p>
            <a:pPr algn="ctr"/>
            <a:r>
              <a:rPr lang="en-US" sz="3600" kern="10">
                <a:ln w="9525">
                  <a:round/>
                  <a:headEnd/>
                  <a:tailEnd/>
                </a:ln>
                <a:gradFill rotWithShape="0">
                  <a:gsLst>
                    <a:gs pos="0">
                      <a:srgbClr val="707070"/>
                    </a:gs>
                    <a:gs pos="50000">
                      <a:srgbClr val="FFFFFF"/>
                    </a:gs>
                    <a:gs pos="100000">
                      <a:srgbClr val="707070"/>
                    </a:gs>
                  </a:gsLst>
                  <a:lin ang="2700000" scaled="1"/>
                </a:gradFill>
                <a:latin typeface="Impact"/>
              </a:rPr>
              <a:t>Game Time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2000" fill="hold"/>
                                        <p:tgtEl>
                                          <p:spTgt spid="21299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996"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2210" name="Rectangle 2"/>
          <p:cNvSpPr>
            <a:spLocks noGrp="1" noRot="1" noChangeArrowheads="1"/>
          </p:cNvSpPr>
          <p:nvPr>
            <p:ph type="title"/>
          </p:nvPr>
        </p:nvSpPr>
        <p:spPr/>
        <p:txBody>
          <a:bodyPr/>
          <a:lstStyle/>
          <a:p>
            <a:r>
              <a:rPr lang="en-CA"/>
              <a:t>COSEWIC</a:t>
            </a:r>
          </a:p>
        </p:txBody>
      </p:sp>
      <p:sp>
        <p:nvSpPr>
          <p:cNvPr id="222211" name="Rectangle 3"/>
          <p:cNvSpPr>
            <a:spLocks noGrp="1" noChangeArrowheads="1"/>
          </p:cNvSpPr>
          <p:nvPr>
            <p:ph type="body" idx="1"/>
          </p:nvPr>
        </p:nvSpPr>
        <p:spPr/>
        <p:txBody>
          <a:bodyPr/>
          <a:lstStyle/>
          <a:p>
            <a:pPr>
              <a:lnSpc>
                <a:spcPct val="90000"/>
              </a:lnSpc>
            </a:pPr>
            <a:r>
              <a:rPr lang="en-CA"/>
              <a:t>Created in 1977</a:t>
            </a:r>
          </a:p>
          <a:p>
            <a:pPr>
              <a:lnSpc>
                <a:spcPct val="90000"/>
              </a:lnSpc>
            </a:pPr>
            <a:r>
              <a:rPr lang="en-CA"/>
              <a:t>Recognized in the Accord as:</a:t>
            </a:r>
          </a:p>
          <a:p>
            <a:pPr lvl="1">
              <a:lnSpc>
                <a:spcPct val="90000"/>
              </a:lnSpc>
              <a:buFont typeface="Wingdings" pitchFamily="2" charset="2"/>
              <a:buChar char="§"/>
            </a:pPr>
            <a:r>
              <a:rPr lang="en-CA"/>
              <a:t>a source of independent advice on the status of SAR nationally</a:t>
            </a:r>
          </a:p>
          <a:p>
            <a:pPr>
              <a:lnSpc>
                <a:spcPct val="90000"/>
              </a:lnSpc>
            </a:pPr>
            <a:r>
              <a:rPr lang="en-CA"/>
              <a:t>established legally under the Species at Risk Act</a:t>
            </a:r>
          </a:p>
          <a:p>
            <a:pPr>
              <a:lnSpc>
                <a:spcPct val="90000"/>
              </a:lnSpc>
            </a:pPr>
            <a:r>
              <a:rPr lang="en-CA"/>
              <a:t>Reports to the Canadian Endangered Species Conservation Council </a:t>
            </a:r>
          </a:p>
          <a:p>
            <a:pPr>
              <a:lnSpc>
                <a:spcPct val="90000"/>
              </a:lnSpc>
            </a:pPr>
            <a:r>
              <a:rPr lang="en-CA"/>
              <a:t>Receives an annual letter of instruction</a:t>
            </a:r>
          </a:p>
          <a:p>
            <a:pPr>
              <a:lnSpc>
                <a:spcPct val="90000"/>
              </a:lnSpc>
              <a:buFont typeface="Wingdings" pitchFamily="2" charset="2"/>
              <a:buNone/>
            </a:pPr>
            <a:endParaRPr lang="en-CA"/>
          </a:p>
          <a:p>
            <a:pPr>
              <a:lnSpc>
                <a:spcPct val="90000"/>
              </a:lnSpc>
            </a:pPr>
            <a:endParaRPr lang="en-CA"/>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3364" name="Picture 4" descr="Cosewic1"/>
          <p:cNvPicPr>
            <a:picLocks noChangeAspect="1" noChangeArrowheads="1"/>
          </p:cNvPicPr>
          <p:nvPr/>
        </p:nvPicPr>
        <p:blipFill>
          <a:blip r:embed="rId2"/>
          <a:srcRect/>
          <a:stretch>
            <a:fillRect/>
          </a:stretch>
        </p:blipFill>
        <p:spPr bwMode="auto">
          <a:xfrm rot="1027586">
            <a:off x="7308850" y="188913"/>
            <a:ext cx="1592263" cy="2233612"/>
          </a:xfrm>
          <a:prstGeom prst="rect">
            <a:avLst/>
          </a:prstGeom>
          <a:noFill/>
          <a:ln w="9525">
            <a:noFill/>
            <a:miter lim="800000"/>
            <a:headEnd/>
            <a:tailEnd/>
          </a:ln>
        </p:spPr>
      </p:pic>
      <p:sp>
        <p:nvSpPr>
          <p:cNvPr id="143362" name="Rectangle 2"/>
          <p:cNvSpPr>
            <a:spLocks noGrp="1" noChangeArrowheads="1"/>
          </p:cNvSpPr>
          <p:nvPr>
            <p:ph type="ctrTitle"/>
          </p:nvPr>
        </p:nvSpPr>
        <p:spPr>
          <a:xfrm>
            <a:off x="755650" y="0"/>
            <a:ext cx="7772400" cy="1470025"/>
          </a:xfrm>
        </p:spPr>
        <p:txBody>
          <a:bodyPr/>
          <a:lstStyle/>
          <a:p>
            <a:r>
              <a:rPr lang="en-US" sz="4400"/>
              <a:t>COSEWIC  Assessment</a:t>
            </a:r>
            <a:endParaRPr lang="en-CA" sz="4400"/>
          </a:p>
        </p:txBody>
      </p:sp>
      <p:sp>
        <p:nvSpPr>
          <p:cNvPr id="143363" name="Rectangle 3"/>
          <p:cNvSpPr>
            <a:spLocks noGrp="1" noChangeArrowheads="1"/>
          </p:cNvSpPr>
          <p:nvPr>
            <p:ph type="subTitle" idx="1"/>
          </p:nvPr>
        </p:nvSpPr>
        <p:spPr>
          <a:xfrm>
            <a:off x="684213" y="1773238"/>
            <a:ext cx="7848600" cy="4392612"/>
          </a:xfrm>
        </p:spPr>
        <p:txBody>
          <a:bodyPr/>
          <a:lstStyle/>
          <a:p>
            <a:pPr algn="l">
              <a:lnSpc>
                <a:spcPct val="80000"/>
              </a:lnSpc>
              <a:spcBef>
                <a:spcPct val="40000"/>
              </a:spcBef>
            </a:pPr>
            <a:r>
              <a:rPr lang="en-US" sz="2800"/>
              <a:t>Step 1. Is the species eligible for assessment? </a:t>
            </a:r>
          </a:p>
          <a:p>
            <a:pPr algn="l">
              <a:lnSpc>
                <a:spcPct val="80000"/>
              </a:lnSpc>
              <a:spcBef>
                <a:spcPct val="40000"/>
              </a:spcBef>
            </a:pPr>
            <a:r>
              <a:rPr lang="en-US" sz="2800"/>
              <a:t>Step 2. Is the status report acceptable?</a:t>
            </a:r>
          </a:p>
          <a:p>
            <a:pPr algn="l">
              <a:lnSpc>
                <a:spcPct val="80000"/>
              </a:lnSpc>
              <a:spcBef>
                <a:spcPct val="40000"/>
              </a:spcBef>
            </a:pPr>
            <a:r>
              <a:rPr lang="en-US" sz="2800"/>
              <a:t>Step 3. Apply the quantitative criteria.</a:t>
            </a:r>
          </a:p>
          <a:p>
            <a:pPr algn="l">
              <a:lnSpc>
                <a:spcPct val="80000"/>
              </a:lnSpc>
              <a:spcBef>
                <a:spcPct val="40000"/>
              </a:spcBef>
            </a:pPr>
            <a:r>
              <a:rPr lang="en-US" sz="2800"/>
              <a:t>Step 4. Is there rescue effect?</a:t>
            </a:r>
          </a:p>
          <a:p>
            <a:pPr algn="l">
              <a:lnSpc>
                <a:spcPct val="80000"/>
              </a:lnSpc>
              <a:spcBef>
                <a:spcPct val="40000"/>
              </a:spcBef>
            </a:pPr>
            <a:r>
              <a:rPr lang="en-US" sz="2800"/>
              <a:t>Step 5. Are there life history or other considerations?</a:t>
            </a:r>
          </a:p>
          <a:p>
            <a:pPr algn="l">
              <a:lnSpc>
                <a:spcPct val="80000"/>
              </a:lnSpc>
              <a:spcBef>
                <a:spcPct val="40000"/>
              </a:spcBef>
            </a:pPr>
            <a:r>
              <a:rPr lang="en-US" sz="2800"/>
              <a:t>Step 6. Is the status suggested by steps1-5 above consistent with the definition of (Extinct, Extirpated, Endangered, Threatened, Special Concern)</a:t>
            </a:r>
            <a:endParaRPr lang="en-CA"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3364"/>
                                        </p:tgtEl>
                                        <p:attrNameLst>
                                          <p:attrName>style.visibility</p:attrName>
                                        </p:attrNameLst>
                                      </p:cBhvr>
                                      <p:to>
                                        <p:strVal val="visible"/>
                                      </p:to>
                                    </p:set>
                                    <p:anim calcmode="lin" valueType="num">
                                      <p:cBhvr additive="base">
                                        <p:cTn id="7" dur="500" fill="hold"/>
                                        <p:tgtEl>
                                          <p:spTgt spid="143364"/>
                                        </p:tgtEl>
                                        <p:attrNameLst>
                                          <p:attrName>ppt_x</p:attrName>
                                        </p:attrNameLst>
                                      </p:cBhvr>
                                      <p:tavLst>
                                        <p:tav tm="0">
                                          <p:val>
                                            <p:strVal val="#ppt_x"/>
                                          </p:val>
                                        </p:tav>
                                        <p:tav tm="100000">
                                          <p:val>
                                            <p:strVal val="#ppt_x"/>
                                          </p:val>
                                        </p:tav>
                                      </p:tavLst>
                                    </p:anim>
                                    <p:anim calcmode="lin" valueType="num">
                                      <p:cBhvr additive="base">
                                        <p:cTn id="8" dur="500" fill="hold"/>
                                        <p:tgtEl>
                                          <p:spTgt spid="1433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5410" name="Rectangle 2"/>
          <p:cNvSpPr>
            <a:spLocks noGrp="1" noRot="1" noChangeArrowheads="1"/>
          </p:cNvSpPr>
          <p:nvPr>
            <p:ph type="title"/>
          </p:nvPr>
        </p:nvSpPr>
        <p:spPr/>
        <p:txBody>
          <a:bodyPr/>
          <a:lstStyle/>
          <a:p>
            <a:r>
              <a:rPr lang="en-US"/>
              <a:t>COSEWIC’s Criteria</a:t>
            </a:r>
            <a:endParaRPr lang="en-CA"/>
          </a:p>
        </p:txBody>
      </p:sp>
      <p:sp>
        <p:nvSpPr>
          <p:cNvPr id="145411" name="Rectangle 3"/>
          <p:cNvSpPr>
            <a:spLocks noGrp="1" noChangeArrowheads="1"/>
          </p:cNvSpPr>
          <p:nvPr>
            <p:ph type="body" idx="1"/>
          </p:nvPr>
        </p:nvSpPr>
        <p:spPr/>
        <p:txBody>
          <a:bodyPr/>
          <a:lstStyle/>
          <a:p>
            <a:pPr>
              <a:buFont typeface="Wingdings" pitchFamily="2" charset="2"/>
              <a:buNone/>
            </a:pPr>
            <a:r>
              <a:rPr lang="en-US"/>
              <a:t>Criteria: </a:t>
            </a:r>
          </a:p>
          <a:p>
            <a:r>
              <a:rPr lang="en-US"/>
              <a:t>A - Declining population</a:t>
            </a:r>
          </a:p>
          <a:p>
            <a:r>
              <a:rPr lang="en-US"/>
              <a:t>B -  Small distribution and decline or fluctuation</a:t>
            </a:r>
          </a:p>
          <a:p>
            <a:r>
              <a:rPr lang="en-US"/>
              <a:t>C - Small population size and decline</a:t>
            </a:r>
          </a:p>
          <a:p>
            <a:r>
              <a:rPr lang="en-US"/>
              <a:t>D - Very small population size</a:t>
            </a:r>
          </a:p>
          <a:p>
            <a:r>
              <a:rPr lang="en-US"/>
              <a:t>E - Quantitative Analysis for Extinction Risk</a:t>
            </a:r>
            <a:endParaRPr lang="en-CA"/>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28706" name="Text Box 2"/>
          <p:cNvSpPr txBox="1">
            <a:spLocks noChangeArrowheads="1"/>
          </p:cNvSpPr>
          <p:nvPr/>
        </p:nvSpPr>
        <p:spPr bwMode="auto">
          <a:xfrm>
            <a:off x="1187450" y="260350"/>
            <a:ext cx="6280150" cy="914400"/>
          </a:xfrm>
          <a:prstGeom prst="rect">
            <a:avLst/>
          </a:prstGeom>
          <a:noFill/>
          <a:ln w="9525">
            <a:noFill/>
            <a:miter lim="800000"/>
            <a:headEnd/>
            <a:tailEnd/>
          </a:ln>
          <a:effectLst/>
        </p:spPr>
        <p:txBody>
          <a:bodyPr wrap="none">
            <a:spAutoFit/>
          </a:bodyPr>
          <a:lstStyle/>
          <a:p>
            <a:r>
              <a:rPr lang="en-US" sz="5400" b="1"/>
              <a:t>Getting off the List</a:t>
            </a:r>
            <a:endParaRPr lang="en-CA" sz="5400" b="1"/>
          </a:p>
        </p:txBody>
      </p:sp>
      <p:sp>
        <p:nvSpPr>
          <p:cNvPr id="328707" name="Text Box 3"/>
          <p:cNvSpPr txBox="1">
            <a:spLocks noChangeArrowheads="1"/>
          </p:cNvSpPr>
          <p:nvPr/>
        </p:nvSpPr>
        <p:spPr bwMode="auto">
          <a:xfrm>
            <a:off x="900113" y="2060575"/>
            <a:ext cx="7704137" cy="4473575"/>
          </a:xfrm>
          <a:prstGeom prst="rect">
            <a:avLst/>
          </a:prstGeom>
          <a:noFill/>
          <a:ln w="9525">
            <a:noFill/>
            <a:miter lim="800000"/>
            <a:headEnd/>
            <a:tailEnd/>
          </a:ln>
          <a:effectLst/>
        </p:spPr>
        <p:txBody>
          <a:bodyPr>
            <a:spAutoFit/>
          </a:bodyPr>
          <a:lstStyle/>
          <a:p>
            <a:pPr lvl="1">
              <a:buFontTx/>
              <a:buChar char="•"/>
            </a:pPr>
            <a:r>
              <a:rPr lang="en-US" sz="2400"/>
              <a:t> wait for the ten year review (10 years)</a:t>
            </a:r>
          </a:p>
          <a:p>
            <a:pPr lvl="1">
              <a:buFontTx/>
              <a:buChar char="•"/>
            </a:pPr>
            <a:endParaRPr lang="en-US" sz="2400"/>
          </a:p>
          <a:p>
            <a:pPr lvl="1"/>
            <a:endParaRPr lang="en-US" sz="2400"/>
          </a:p>
          <a:p>
            <a:pPr lvl="1">
              <a:buFontTx/>
              <a:buChar char="•"/>
            </a:pPr>
            <a:r>
              <a:rPr lang="en-US" sz="2400"/>
              <a:t> request an assessment by COSEWIC (2-6 years)</a:t>
            </a:r>
          </a:p>
          <a:p>
            <a:pPr lvl="1">
              <a:buFontTx/>
              <a:buChar char="•"/>
            </a:pPr>
            <a:endParaRPr lang="en-US" sz="2400"/>
          </a:p>
          <a:p>
            <a:pPr lvl="1">
              <a:buFontTx/>
              <a:buChar char="•"/>
            </a:pPr>
            <a:endParaRPr lang="en-US" sz="2400"/>
          </a:p>
          <a:p>
            <a:pPr lvl="1">
              <a:buFontTx/>
              <a:buChar char="•"/>
            </a:pPr>
            <a:r>
              <a:rPr lang="en-US" sz="2400"/>
              <a:t>submit an unsolicited status report (1 year)</a:t>
            </a:r>
          </a:p>
          <a:p>
            <a:pPr lvl="1">
              <a:buFontTx/>
              <a:buChar char="•"/>
            </a:pPr>
            <a:endParaRPr lang="en-US" sz="2400"/>
          </a:p>
          <a:p>
            <a:pPr lvl="1">
              <a:buFontTx/>
              <a:buChar char="•"/>
            </a:pPr>
            <a:endParaRPr lang="en-US" sz="2400"/>
          </a:p>
          <a:p>
            <a:pPr lvl="1">
              <a:buFontTx/>
              <a:buChar char="•"/>
            </a:pPr>
            <a:r>
              <a:rPr lang="en-US" sz="2400"/>
              <a:t> request an emergency assessment</a:t>
            </a:r>
          </a:p>
          <a:p>
            <a:pPr lvl="1"/>
            <a:r>
              <a:rPr lang="en-US" sz="2400"/>
              <a:t>(Extirpated to Endangered only)  (.3 year)</a:t>
            </a:r>
          </a:p>
          <a:p>
            <a:pPr lvl="1">
              <a:buFontTx/>
              <a:buChar char="•"/>
            </a:pPr>
            <a:endParaRPr lang="en-CA" sz="2400"/>
          </a:p>
        </p:txBody>
      </p:sp>
      <p:sp>
        <p:nvSpPr>
          <p:cNvPr id="328708" name="AutoShape 4"/>
          <p:cNvSpPr>
            <a:spLocks noChangeArrowheads="1"/>
          </p:cNvSpPr>
          <p:nvPr/>
        </p:nvSpPr>
        <p:spPr bwMode="auto">
          <a:xfrm>
            <a:off x="8172450" y="2276475"/>
            <a:ext cx="647700" cy="3960813"/>
          </a:xfrm>
          <a:prstGeom prst="downArrow">
            <a:avLst>
              <a:gd name="adj1" fmla="val 50000"/>
              <a:gd name="adj2" fmla="val 152880"/>
            </a:avLst>
          </a:prstGeom>
          <a:gradFill rotWithShape="1">
            <a:gsLst>
              <a:gs pos="0">
                <a:srgbClr val="008000"/>
              </a:gs>
              <a:gs pos="100000">
                <a:srgbClr val="F11A03"/>
              </a:gs>
            </a:gsLst>
            <a:lin ang="5400000" scaled="1"/>
          </a:gradFill>
          <a:ln w="9525">
            <a:solidFill>
              <a:schemeClr val="tx1"/>
            </a:solidFill>
            <a:miter lim="800000"/>
            <a:headEnd/>
            <a:tailEnd/>
          </a:ln>
          <a:effectLst/>
        </p:spPr>
        <p:txBody>
          <a:bodyPr wrap="none" anchor="ctr"/>
          <a:lstStyle/>
          <a:p>
            <a:endParaRPr lang="en-US"/>
          </a:p>
        </p:txBody>
      </p:sp>
      <p:sp>
        <p:nvSpPr>
          <p:cNvPr id="328709" name="Text Box 5"/>
          <p:cNvSpPr txBox="1">
            <a:spLocks noChangeArrowheads="1"/>
          </p:cNvSpPr>
          <p:nvPr/>
        </p:nvSpPr>
        <p:spPr bwMode="auto">
          <a:xfrm>
            <a:off x="8243888" y="1844675"/>
            <a:ext cx="641350" cy="366713"/>
          </a:xfrm>
          <a:prstGeom prst="rect">
            <a:avLst/>
          </a:prstGeom>
          <a:solidFill>
            <a:srgbClr val="008000"/>
          </a:solidFill>
          <a:ln w="9525">
            <a:noFill/>
            <a:miter lim="800000"/>
            <a:headEnd/>
            <a:tailEnd/>
          </a:ln>
          <a:effectLst/>
        </p:spPr>
        <p:txBody>
          <a:bodyPr wrap="none">
            <a:spAutoFit/>
          </a:bodyPr>
          <a:lstStyle/>
          <a:p>
            <a:r>
              <a:rPr lang="en-US" sz="1800"/>
              <a:t>slow</a:t>
            </a:r>
            <a:endParaRPr lang="en-CA" sz="1800"/>
          </a:p>
        </p:txBody>
      </p:sp>
      <p:sp>
        <p:nvSpPr>
          <p:cNvPr id="328710" name="Text Box 6"/>
          <p:cNvSpPr txBox="1">
            <a:spLocks noChangeArrowheads="1"/>
          </p:cNvSpPr>
          <p:nvPr/>
        </p:nvSpPr>
        <p:spPr bwMode="auto">
          <a:xfrm>
            <a:off x="8243888" y="6237288"/>
            <a:ext cx="615950" cy="366712"/>
          </a:xfrm>
          <a:prstGeom prst="rect">
            <a:avLst/>
          </a:prstGeom>
          <a:solidFill>
            <a:srgbClr val="F11A03"/>
          </a:solidFill>
          <a:ln w="9525">
            <a:noFill/>
            <a:miter lim="800000"/>
            <a:headEnd/>
            <a:tailEnd/>
          </a:ln>
          <a:effectLst/>
        </p:spPr>
        <p:txBody>
          <a:bodyPr wrap="none">
            <a:spAutoFit/>
          </a:bodyPr>
          <a:lstStyle/>
          <a:p>
            <a:r>
              <a:rPr lang="en-US" sz="1800"/>
              <a:t> fast</a:t>
            </a:r>
            <a:endParaRPr lang="en-CA" sz="1800"/>
          </a:p>
        </p:txBody>
      </p:sp>
      <p:pic>
        <p:nvPicPr>
          <p:cNvPr id="328711" name="Picture 7" descr="snail">
            <a:hlinkClick r:id="rId3"/>
          </p:cNvPr>
          <p:cNvPicPr>
            <a:picLocks noChangeAspect="1" noChangeArrowheads="1"/>
          </p:cNvPicPr>
          <p:nvPr/>
        </p:nvPicPr>
        <p:blipFill>
          <a:blip r:embed="rId4"/>
          <a:srcRect/>
          <a:stretch>
            <a:fillRect/>
          </a:stretch>
        </p:blipFill>
        <p:spPr bwMode="auto">
          <a:xfrm rot="447479">
            <a:off x="-1476375" y="1557338"/>
            <a:ext cx="1223962" cy="1189037"/>
          </a:xfrm>
          <a:prstGeom prst="rect">
            <a:avLst/>
          </a:prstGeom>
          <a:noFill/>
        </p:spPr>
      </p:pic>
      <p:pic>
        <p:nvPicPr>
          <p:cNvPr id="328712" name="Picture 8" descr="rwscott">
            <a:hlinkClick r:id="rId5"/>
          </p:cNvPr>
          <p:cNvPicPr>
            <a:picLocks noChangeAspect="1" noChangeArrowheads="1"/>
          </p:cNvPicPr>
          <p:nvPr/>
        </p:nvPicPr>
        <p:blipFill>
          <a:blip r:embed="rId6"/>
          <a:srcRect/>
          <a:stretch>
            <a:fillRect/>
          </a:stretch>
        </p:blipFill>
        <p:spPr bwMode="auto">
          <a:xfrm rot="474140">
            <a:off x="-2165350" y="4478338"/>
            <a:ext cx="1296987" cy="1233487"/>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0.05122 -0.00254 L 0.19878 -0.00254 " pathEditMode="relative" rAng="0" ptsTypes="AA">
                                      <p:cBhvr>
                                        <p:cTn id="6" dur="5000" fill="hold"/>
                                        <p:tgtEl>
                                          <p:spTgt spid="328711"/>
                                        </p:tgtEl>
                                        <p:attrNameLst>
                                          <p:attrName>ppt_x</p:attrName>
                                          <p:attrName>ppt_y</p:attrName>
                                        </p:attrNameLst>
                                      </p:cBhvr>
                                      <p:rCtr x="125" y="0"/>
                                    </p:animMotion>
                                  </p:childTnLst>
                                </p:cTn>
                              </p:par>
                            </p:childTnLst>
                          </p:cTn>
                        </p:par>
                      </p:childTnLst>
                    </p:cTn>
                  </p:par>
                  <p:par>
                    <p:cTn id="7" fill="hold">
                      <p:stCondLst>
                        <p:cond delay="indefinite"/>
                      </p:stCondLst>
                      <p:childTnLst>
                        <p:par>
                          <p:cTn id="8" fill="hold">
                            <p:stCondLst>
                              <p:cond delay="0"/>
                            </p:stCondLst>
                            <p:childTnLst>
                              <p:par>
                                <p:cTn id="9" presetID="0" presetClass="path" presetSubtype="0" accel="50000" decel="50000" fill="hold" nodeType="clickEffect">
                                  <p:stCondLst>
                                    <p:cond delay="0"/>
                                  </p:stCondLst>
                                  <p:childTnLst>
                                    <p:animMotion origin="layout" path="M 0.10902 0.01688 C 0.13125 -0.00277 0.15034 -0.01849 0.16944 -0.04369 C 0.18489 -0.09341 0.17083 -0.06612 0.20694 -0.09919 C 0.29392 -0.1778 0.2427 -0.13942 0.29861 -0.17919 C 0.34079 -0.2504 0.29722 -0.19375 0.36944 -0.23144 C 0.38454 -0.2393 0.39566 -0.25595 0.41093 -0.2645 C 0.42447 -0.2726 0.43975 -0.27445 0.45486 -0.28115 C 0.56267 -0.33132 0.45173 -0.28786 0.52986 -0.31722 C 0.56979 -0.38335 0.51371 -0.30404 0.59375 -0.35028 C 0.60711 -0.35745 0.61024 -0.38497 0.62361 -0.3889 C 0.62986 -0.39075 0.63611 -0.3926 0.64149 -0.39445 C 0.65156 -0.40115 0.6618 -0.40277 0.67361 -0.40832 C 0.7118 -0.40439 0.6993 -0.41502 0.69444 -0.38612 C 0.69253 -0.34173 0.69201 -0.30682 0.68402 -0.2645 C 0.68038 -0.20647 0.66857 -0.19491 0.64027 -0.14867 C 0.63385 -0.12346 0.63107 -0.10358 0.61944 -0.08231 C 0.6125 -0.06959 0.60312 -0.05965 0.59652 -0.04647 C 0.59513 -0.04369 0.59375 -0.04092 0.59236 -0.03815 C 0.58906 -0.0682 0.58524 -0.10612 0.56319 -0.12393 C 0.54513 -0.13849 0.50694 -0.16254 0.50694 -0.16231 C 0.50555 -0.16716 0.5059 -0.17364 0.50277 -0.17641 C 0.49861 -0.18011 0.49305 -0.17803 0.48819 -0.17919 C 0.43472 -0.19167 0.47517 -0.18381 0.44149 -0.19005 C 0.43055 -0.1882 0.4177 -0.19005 0.40694 -0.1845 C 0.40052 -0.18127 0.39218 -0.16531 0.39218 -0.16508 C 0.39392 -0.15791 0.39392 -0.1489 0.39861 -0.14312 C 0.40208 -0.13803 0.40746 -0.13734 0.41267 -0.13502 C 0.45277 -0.11653 0.42795 -0.12924 0.47152 -0.11838 C 0.57343 -0.09271 0.42968 -0.12185 0.54947 -0.09919 C 0.621 -0.10566 0.68559 -0.05919 0.75364 -0.04092 C 0.78611 -0.02034 0.81163 -0.00485 0.84027 0.01966 C 0.84774 0.03446 0.84097 0.04995 0.82986 0.05827 C 0.82447 0.06243 0.8184 0.06474 0.81197 0.06937 C 0.80781 0.07399 0.80399 0.08139 0.79791 0.08602 C 0.78628 0.09665 0.77048 0.1022 0.75694 0.10821 C 0.75034 0.12602 0.7526 0.13041 0.73333 0.13041 C 0.68229 0.13041 0.63263 0.12671 0.58194 0.12486 C 0.56996 0.12209 0.55816 0.12024 0.54618 0.11654 C 0.5427 0.11561 0.54097 0.11261 0.53819 0.11099 C 0.49757 0.0874 0.48993 0.08763 0.4585 0.06105 C 0.44635 0.05041 0.43055 0.03353 0.42569 0.01411 C 0.42621 -0.00046 0.42447 -0.01572 0.42777 -0.02982 C 0.43298 -0.05641 0.45156 -0.07514 0.46527 -0.09341 C 0.47257 -0.11768 0.48194 -0.1408 0.48819 -0.16531 C 0.49201 -0.18057 0.49322 -0.19676 0.49652 -0.21225 C 0.49479 -0.26474 0.49965 -0.27075 0.48194 -0.30612 C 0.48125 -0.31167 0.48177 -0.31768 0.47986 -0.32277 C 0.47812 -0.32739 0.47378 -0.32971 0.47152 -0.33387 C 0.47031 -0.33618 0.47013 -0.33919 0.46944 -0.34196 C 0.44149 -0.33849 0.41406 -0.33919 0.38819 -0.32277 C 0.37465 -0.31398 0.36319 -0.30057 0.35069 -0.28948 C 0.33941 -0.2793 0.31736 -0.25919 0.31736 -0.25895 C 0.31093 -0.24716 0.30555 -0.23445 0.29861 -0.22312 C 0.29166 -0.21225 0.2802 -0.20578 0.27517 -0.19283 C 0.271 -0.18034 0.2743 -0.16531 0.27361 -0.15144 C 0.2743 -0.1378 0.27413 -0.12369 0.27517 -0.11005 C 0.27604 -0.10543 0.28368 -0.0904 0.28611 -0.08786 C 0.31423 -0.05757 0.33368 -0.04994 0.36944 -0.02705 C 0.38628 -0.01641 0.39809 0.00948 0.41527 0.01688 C 0.42447 0.02683 0.43559 0.03399 0.44149 0.0474 C 0.45781 0.00671 0.50989 -0.01895 0.53941 -0.02705 C 0.60052 -0.04393 0.72569 -0.06843 0.72569 -0.0682 C 0.80468 -0.06751 0.88541 -0.06566 0.96527 -0.06566 C 0.96805 -0.06566 0.95954 -0.06705 0.95694 -0.06843 C 0.95399 -0.06982 0.95104 -0.07237 0.94861 -0.07398 C 0.93663 -0.08115 0.93923 -0.0793 0.92569 -0.08231 C 0.91111 -0.08138 0.89635 -0.08277 0.88194 -0.07953 C 0.84791 -0.07213 0.81059 -0.04832 0.7776 -0.03815 C 0.75312 -0.03052 0.72656 -0.02936 0.7026 -0.02173 C 0.57343 0.01873 0.70434 0.00093 0.56527 0.01157 C 0.48385 0.02382 0.40659 0.01758 0.32569 0.00324 C 0.28888 0.00532 0.27187 0.00579 0.24027 0.01966 C 0.2368 0.02683 0.23437 0.03908 0.22986 0.04463 C 0.22638 0.04833 0.21961 0.0511 0.21527 0.05272 C 0.21041 0.05203 0.20468 0.05388 0.20052 0.05018 C 0.19861 0.0481 0.20434 0.04509 0.20694 0.04463 C 0.21041 0.04394 0.21371 0.04648 0.21736 0.0474 C 0.2276 0.05411 0.24097 0.05758 0.24635 0.07214 " pathEditMode="relative" rAng="0" ptsTypes="fffffffffffffffffffffffffffffffffffffffffffffffffffffffffffffffffffffffffffffA">
                                      <p:cBhvr>
                                        <p:cTn id="10" dur="500" fill="hold"/>
                                        <p:tgtEl>
                                          <p:spTgt spid="328712"/>
                                        </p:tgtEl>
                                        <p:attrNameLst>
                                          <p:attrName>ppt_x</p:attrName>
                                          <p:attrName>ppt_y</p:attrName>
                                        </p:attrNameLst>
                                      </p:cBhvr>
                                      <p:rCtr x="430" y="-159"/>
                                    </p:animMotion>
                                  </p:childTnLst>
                                </p:cTn>
                              </p:par>
                            </p:childTnLst>
                          </p:cTn>
                        </p:par>
                      </p:childTnLst>
                    </p:cTn>
                  </p:par>
                  <p:par>
                    <p:cTn id="11" fill="hold">
                      <p:stCondLst>
                        <p:cond delay="indefinite"/>
                      </p:stCondLst>
                      <p:childTnLst>
                        <p:par>
                          <p:cTn id="12" fill="hold">
                            <p:stCondLst>
                              <p:cond delay="0"/>
                            </p:stCondLst>
                            <p:childTnLst>
                              <p:par>
                                <p:cTn id="13" presetID="6" presetClass="emph" presetSubtype="0" fill="hold" nodeType="clickEffect">
                                  <p:stCondLst>
                                    <p:cond delay="0"/>
                                  </p:stCondLst>
                                  <p:childTnLst>
                                    <p:animScale>
                                      <p:cBhvr>
                                        <p:cTn id="14" dur="2000" fill="hold"/>
                                        <p:tgtEl>
                                          <p:spTgt spid="328707">
                                            <p:txEl>
                                              <p:pRg st="6" end="6"/>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4018" name="Rectangle 2"/>
          <p:cNvSpPr>
            <a:spLocks noGrp="1" noRot="1" noChangeArrowheads="1"/>
          </p:cNvSpPr>
          <p:nvPr>
            <p:ph type="title"/>
          </p:nvPr>
        </p:nvSpPr>
        <p:spPr/>
        <p:txBody>
          <a:bodyPr/>
          <a:lstStyle/>
          <a:p>
            <a:endParaRPr lang="en-US"/>
          </a:p>
        </p:txBody>
      </p:sp>
      <p:sp>
        <p:nvSpPr>
          <p:cNvPr id="214019" name="Rectangle 3"/>
          <p:cNvSpPr>
            <a:spLocks noGrp="1" noChangeArrowheads="1"/>
          </p:cNvSpPr>
          <p:nvPr>
            <p:ph type="body" idx="1"/>
          </p:nvPr>
        </p:nvSpPr>
        <p:spPr/>
        <p:txBody>
          <a:bodyPr/>
          <a:lstStyle/>
          <a:p>
            <a:endParaRPr lang="en-US"/>
          </a:p>
        </p:txBody>
      </p:sp>
      <p:pic>
        <p:nvPicPr>
          <p:cNvPr id="214021" name="Picture 5" descr="corydalis_scouleri_group_copyright"/>
          <p:cNvPicPr>
            <a:picLocks noChangeAspect="1" noChangeArrowheads="1"/>
          </p:cNvPicPr>
          <p:nvPr/>
        </p:nvPicPr>
        <p:blipFill>
          <a:blip r:embed="rId2"/>
          <a:srcRect/>
          <a:stretch>
            <a:fillRect/>
          </a:stretch>
        </p:blipFill>
        <p:spPr bwMode="auto">
          <a:xfrm>
            <a:off x="2339975" y="549275"/>
            <a:ext cx="5173663" cy="5759450"/>
          </a:xfrm>
          <a:prstGeom prst="rect">
            <a:avLst/>
          </a:prstGeom>
          <a:noFill/>
        </p:spPr>
      </p:pic>
      <p:sp>
        <p:nvSpPr>
          <p:cNvPr id="214022" name="Text Box 6"/>
          <p:cNvSpPr txBox="1">
            <a:spLocks noChangeArrowheads="1"/>
          </p:cNvSpPr>
          <p:nvPr/>
        </p:nvSpPr>
        <p:spPr bwMode="auto">
          <a:xfrm>
            <a:off x="3708400" y="6308725"/>
            <a:ext cx="2139950" cy="366713"/>
          </a:xfrm>
          <a:prstGeom prst="rect">
            <a:avLst/>
          </a:prstGeom>
          <a:noFill/>
          <a:ln w="9525">
            <a:noFill/>
            <a:miter lim="800000"/>
            <a:headEnd/>
            <a:tailEnd/>
          </a:ln>
          <a:effectLst/>
        </p:spPr>
        <p:txBody>
          <a:bodyPr wrap="none">
            <a:spAutoFit/>
          </a:bodyPr>
          <a:lstStyle/>
          <a:p>
            <a:r>
              <a:rPr lang="en-CA" sz="1800"/>
              <a:t>Scouler’s Corydalis</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42" name="Rectangle 2"/>
          <p:cNvSpPr>
            <a:spLocks noGrp="1" noRot="1" noChangeArrowheads="1"/>
          </p:cNvSpPr>
          <p:nvPr>
            <p:ph type="title"/>
          </p:nvPr>
        </p:nvSpPr>
        <p:spPr/>
        <p:txBody>
          <a:bodyPr/>
          <a:lstStyle/>
          <a:p>
            <a:r>
              <a:rPr lang="en-US" b="0">
                <a:solidFill>
                  <a:schemeClr val="tx1"/>
                </a:solidFill>
              </a:rPr>
              <a:t>Getting off the List (cont.)</a:t>
            </a:r>
            <a:endParaRPr lang="en-CA" b="0">
              <a:solidFill>
                <a:schemeClr val="tx1"/>
              </a:solidFill>
            </a:endParaRPr>
          </a:p>
        </p:txBody>
      </p:sp>
      <p:sp>
        <p:nvSpPr>
          <p:cNvPr id="163843" name="Rectangle 3"/>
          <p:cNvSpPr>
            <a:spLocks noGrp="1" noChangeArrowheads="1"/>
          </p:cNvSpPr>
          <p:nvPr>
            <p:ph type="body" idx="1"/>
          </p:nvPr>
        </p:nvSpPr>
        <p:spPr/>
        <p:txBody>
          <a:bodyPr/>
          <a:lstStyle/>
          <a:p>
            <a:pPr algn="ctr"/>
            <a:endParaRPr lang="en-US"/>
          </a:p>
          <a:p>
            <a:pPr algn="ctr"/>
            <a:endParaRPr lang="en-US"/>
          </a:p>
          <a:p>
            <a:pPr algn="ctr"/>
            <a:r>
              <a:rPr lang="en-US"/>
              <a:t>Go extinct</a:t>
            </a:r>
            <a:endParaRPr lang="en-CA"/>
          </a:p>
        </p:txBody>
      </p:sp>
      <p:pic>
        <p:nvPicPr>
          <p:cNvPr id="163844" name="Picture 4" descr="skeleton">
            <a:hlinkClick r:id="rId2"/>
          </p:cNvPr>
          <p:cNvPicPr>
            <a:picLocks noChangeAspect="1" noChangeArrowheads="1"/>
          </p:cNvPicPr>
          <p:nvPr/>
        </p:nvPicPr>
        <p:blipFill>
          <a:blip r:embed="rId3"/>
          <a:srcRect/>
          <a:stretch>
            <a:fillRect/>
          </a:stretch>
        </p:blipFill>
        <p:spPr bwMode="auto">
          <a:xfrm>
            <a:off x="2987675" y="1341438"/>
            <a:ext cx="3887788" cy="50403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163844"/>
                                        </p:tgtEl>
                                      </p:cBhvr>
                                    </p:animEffect>
                                    <p:set>
                                      <p:cBhvr>
                                        <p:cTn id="7" dur="1" fill="hold">
                                          <p:stCondLst>
                                            <p:cond delay="4999"/>
                                          </p:stCondLst>
                                        </p:cTn>
                                        <p:tgtEl>
                                          <p:spTgt spid="16384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4866" name="Rectangle 2"/>
          <p:cNvSpPr>
            <a:spLocks noGrp="1" noChangeArrowheads="1"/>
          </p:cNvSpPr>
          <p:nvPr>
            <p:ph type="ctrTitle"/>
          </p:nvPr>
        </p:nvSpPr>
        <p:spPr>
          <a:xfrm>
            <a:off x="2139950" y="1736725"/>
            <a:ext cx="6318250" cy="1920875"/>
          </a:xfrm>
        </p:spPr>
        <p:txBody>
          <a:bodyPr/>
          <a:lstStyle/>
          <a:p>
            <a:r>
              <a:rPr lang="en-US" sz="5400"/>
              <a:t>B.C. Conservation Data Centre</a:t>
            </a:r>
            <a:endParaRPr lang="en-CA" sz="5400"/>
          </a:p>
        </p:txBody>
      </p:sp>
      <p:pic>
        <p:nvPicPr>
          <p:cNvPr id="164868" name="Picture 4" descr="smallcdclogo"/>
          <p:cNvPicPr>
            <a:picLocks noChangeAspect="1" noChangeArrowheads="1"/>
          </p:cNvPicPr>
          <p:nvPr/>
        </p:nvPicPr>
        <p:blipFill>
          <a:blip r:embed="rId2"/>
          <a:srcRect/>
          <a:stretch>
            <a:fillRect/>
          </a:stretch>
        </p:blipFill>
        <p:spPr bwMode="auto">
          <a:xfrm>
            <a:off x="900113" y="1014413"/>
            <a:ext cx="1333500" cy="1190625"/>
          </a:xfrm>
          <a:prstGeom prst="rect">
            <a:avLst/>
          </a:prstGeom>
          <a:noFill/>
        </p:spPr>
      </p:pic>
      <p:sp>
        <p:nvSpPr>
          <p:cNvPr id="164869" name="Rectangle 5"/>
          <p:cNvSpPr>
            <a:spLocks noGrp="1" noChangeArrowheads="1"/>
          </p:cNvSpPr>
          <p:nvPr>
            <p:ph type="subTitle" idx="1"/>
          </p:nvPr>
        </p:nvSpPr>
        <p:spPr/>
        <p:txBody>
          <a:bodyPr/>
          <a:lstStyle/>
          <a:p>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5890" name="Rectangle 2"/>
          <p:cNvSpPr>
            <a:spLocks noChangeArrowheads="1"/>
          </p:cNvSpPr>
          <p:nvPr/>
        </p:nvSpPr>
        <p:spPr bwMode="auto">
          <a:xfrm>
            <a:off x="395288" y="549275"/>
            <a:ext cx="8316912" cy="5859463"/>
          </a:xfrm>
          <a:prstGeom prst="rect">
            <a:avLst/>
          </a:prstGeom>
          <a:noFill/>
          <a:ln w="9525">
            <a:noFill/>
            <a:miter lim="800000"/>
            <a:headEnd/>
            <a:tailEnd/>
          </a:ln>
          <a:effectLst/>
        </p:spPr>
        <p:txBody>
          <a:bodyPr>
            <a:spAutoFit/>
          </a:bodyPr>
          <a:lstStyle/>
          <a:p>
            <a:r>
              <a:rPr lang="en-US" sz="1800">
                <a:solidFill>
                  <a:schemeClr val="bg2"/>
                </a:solidFill>
              </a:rPr>
              <a:t>Burgman, M.A. 2004. Evaluating methods for assessing extinction risk. Acta Oecologica 26:65-66.</a:t>
            </a:r>
          </a:p>
          <a:p>
            <a:r>
              <a:rPr lang="en-US" sz="1800">
                <a:solidFill>
                  <a:schemeClr val="bg2"/>
                </a:solidFill>
              </a:rPr>
              <a:t>Regan, T.J. et al. In press. The consistency of extinction risk classification protocols. Conservation Biology.</a:t>
            </a:r>
          </a:p>
          <a:p>
            <a:r>
              <a:rPr lang="en-US" sz="1800">
                <a:solidFill>
                  <a:schemeClr val="bg2"/>
                </a:solidFill>
              </a:rPr>
              <a:t>Burgman, M.A. and J.C. Fox. 2003. Bias in species range estimates from minimum convex  polygons: implications for conservation and options for improved planning. Animal Conservation 6:19-28.</a:t>
            </a:r>
          </a:p>
          <a:p>
            <a:r>
              <a:rPr lang="en-US" sz="1800">
                <a:solidFill>
                  <a:schemeClr val="bg2"/>
                </a:solidFill>
              </a:rPr>
              <a:t>Keith, D.A. et al. 2004. Protocols for listing threatened species can forecast extinction. Ecology Letters 7:1101-1108.</a:t>
            </a:r>
          </a:p>
          <a:p>
            <a:r>
              <a:rPr lang="en-US" sz="1800">
                <a:solidFill>
                  <a:schemeClr val="bg2"/>
                </a:solidFill>
              </a:rPr>
              <a:t>Maunder, M.N. 2004. Population viability analysis based on combining Bayesian, integrated, and hierarchical analyses. Acta Oecologica 26:85-94.</a:t>
            </a:r>
          </a:p>
          <a:p>
            <a:r>
              <a:rPr lang="en-US" sz="1800">
                <a:solidFill>
                  <a:schemeClr val="bg2"/>
                </a:solidFill>
              </a:rPr>
              <a:t>McCarthy, M.A. et al. 2004. Comparing predictions of extinction risk using models and subjective judgment. Acta Oecologica 26:67-74.</a:t>
            </a:r>
          </a:p>
          <a:p>
            <a:r>
              <a:rPr lang="en-US" sz="1800">
                <a:solidFill>
                  <a:schemeClr val="bg2"/>
                </a:solidFill>
              </a:rPr>
              <a:t>Regan, T.J. et al. 2004. Capturing expert knowledge for threatened species assessments: a case study using NatureServe conservation status ranks. Acta Oecologica 26:95-107.</a:t>
            </a:r>
          </a:p>
          <a:p>
            <a:r>
              <a:rPr lang="en-US" sz="1800">
                <a:solidFill>
                  <a:schemeClr val="bg2"/>
                </a:solidFill>
              </a:rPr>
              <a:t>O’Grady, J.J. et al. 2004. Correlations among extinction risks assessed by different systems of threatened species categorization. Conservation Biology 18:1-12.</a:t>
            </a:r>
          </a:p>
          <a:p>
            <a:r>
              <a:rPr lang="en-US" sz="1800">
                <a:solidFill>
                  <a:schemeClr val="bg2"/>
                </a:solidFill>
              </a:rPr>
              <a:t>Possingham, H.P. et al. 2004. Limits to the use of threatened species lists. Trends in Ecology and Evolution 17:503-507</a:t>
            </a:r>
            <a:r>
              <a:rPr lang="en-US" sz="1800">
                <a:solidFill>
                  <a:srgbClr val="0066FF"/>
                </a:solidFill>
              </a:rPr>
              <a:t>.</a:t>
            </a:r>
          </a:p>
        </p:txBody>
      </p:sp>
      <p:sp>
        <p:nvSpPr>
          <p:cNvPr id="165891" name="Rectangle 3"/>
          <p:cNvSpPr>
            <a:spLocks noGrp="1" noRot="1" noChangeArrowheads="1"/>
          </p:cNvSpPr>
          <p:nvPr>
            <p:ph type="title"/>
          </p:nvPr>
        </p:nvSpPr>
        <p:spPr/>
        <p:txBody>
          <a:bodyPr/>
          <a:lstStyle/>
          <a:p>
            <a:r>
              <a:rPr lang="en-US" b="0"/>
              <a:t>Conservation Status Ranking</a:t>
            </a:r>
            <a:endParaRPr lang="en-CA" b="0"/>
          </a:p>
        </p:txBody>
      </p:sp>
      <p:sp>
        <p:nvSpPr>
          <p:cNvPr id="165892" name="Rectangle 4"/>
          <p:cNvSpPr>
            <a:spLocks noGrp="1" noChangeArrowheads="1"/>
          </p:cNvSpPr>
          <p:nvPr>
            <p:ph type="body" idx="1"/>
          </p:nvPr>
        </p:nvSpPr>
        <p:spPr/>
        <p:txBody>
          <a:bodyPr/>
          <a:lstStyle/>
          <a:p>
            <a:pPr algn="ctr">
              <a:buFont typeface="Wingdings" pitchFamily="2" charset="2"/>
              <a:buNone/>
            </a:pPr>
            <a:r>
              <a:rPr lang="en-US" sz="3500" b="1"/>
              <a:t>Uses a standard set of criteria developed over the past 30 years by the international organization, NatureServe (IUCN member) in conjunction with other well established ranking schemes</a:t>
            </a:r>
          </a:p>
          <a:p>
            <a:pPr>
              <a:buFont typeface="Wingdings" pitchFamily="2" charset="2"/>
              <a:buNone/>
            </a:pPr>
            <a:endParaRPr lang="en-CA" sz="3500" b="1"/>
          </a:p>
          <a:p>
            <a:pPr>
              <a:buFont typeface="Wingdings" pitchFamily="2" charset="2"/>
              <a:buNone/>
            </a:pPr>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65890"/>
                                        </p:tgtEl>
                                        <p:attrNameLst>
                                          <p:attrName>style.visibility</p:attrName>
                                        </p:attrNameLst>
                                      </p:cBhvr>
                                      <p:to>
                                        <p:strVal val="visible"/>
                                      </p:to>
                                    </p:set>
                                    <p:animEffect transition="in" filter="dissolve">
                                      <p:cBhvr>
                                        <p:cTn id="7" dur="500"/>
                                        <p:tgtEl>
                                          <p:spTgt spid="1658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890"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7938" name="Rectangle 2"/>
          <p:cNvSpPr>
            <a:spLocks noGrp="1" noRot="1" noChangeArrowheads="1"/>
          </p:cNvSpPr>
          <p:nvPr>
            <p:ph type="title"/>
          </p:nvPr>
        </p:nvSpPr>
        <p:spPr>
          <a:xfrm>
            <a:off x="468313" y="188913"/>
            <a:ext cx="8229600" cy="1143000"/>
          </a:xfrm>
        </p:spPr>
        <p:txBody>
          <a:bodyPr/>
          <a:lstStyle/>
          <a:p>
            <a:r>
              <a:rPr lang="en-US" sz="4800" b="0"/>
              <a:t>Conservation Status Rank</a:t>
            </a:r>
            <a:endParaRPr lang="en-CA" sz="4800" b="0"/>
          </a:p>
        </p:txBody>
      </p:sp>
      <p:sp>
        <p:nvSpPr>
          <p:cNvPr id="167939" name="Rectangle 3"/>
          <p:cNvSpPr>
            <a:spLocks noGrp="1" noChangeArrowheads="1"/>
          </p:cNvSpPr>
          <p:nvPr>
            <p:ph type="body" idx="1"/>
          </p:nvPr>
        </p:nvSpPr>
        <p:spPr>
          <a:xfrm>
            <a:off x="1547813" y="1196975"/>
            <a:ext cx="6337300" cy="3133725"/>
          </a:xfrm>
        </p:spPr>
        <p:txBody>
          <a:bodyPr/>
          <a:lstStyle/>
          <a:p>
            <a:pPr>
              <a:buFont typeface="Wingdings" pitchFamily="2" charset="2"/>
              <a:buNone/>
            </a:pPr>
            <a:r>
              <a:rPr lang="en-US"/>
              <a:t>Applicable to different “elements”: </a:t>
            </a:r>
          </a:p>
          <a:p>
            <a:pPr lvl="1"/>
            <a:r>
              <a:rPr lang="en-US"/>
              <a:t>vertebrates</a:t>
            </a:r>
          </a:p>
          <a:p>
            <a:pPr lvl="1"/>
            <a:r>
              <a:rPr lang="en-US"/>
              <a:t>ecological communities</a:t>
            </a:r>
          </a:p>
          <a:p>
            <a:pPr lvl="1"/>
            <a:r>
              <a:rPr lang="en-US"/>
              <a:t>invertebrates</a:t>
            </a:r>
          </a:p>
          <a:p>
            <a:pPr lvl="1"/>
            <a:r>
              <a:rPr lang="en-US"/>
              <a:t>vascular plants </a:t>
            </a:r>
          </a:p>
          <a:p>
            <a:pPr lvl="1"/>
            <a:r>
              <a:rPr lang="en-US"/>
              <a:t>non-vascular plants </a:t>
            </a:r>
            <a:endParaRPr lang="en-CA"/>
          </a:p>
        </p:txBody>
      </p:sp>
      <p:pic>
        <p:nvPicPr>
          <p:cNvPr id="167940" name="Picture 4" descr="3111-00HQWD0006"/>
          <p:cNvPicPr>
            <a:picLocks noChangeAspect="1" noChangeArrowheads="1"/>
          </p:cNvPicPr>
          <p:nvPr/>
        </p:nvPicPr>
        <p:blipFill>
          <a:blip r:embed="rId3"/>
          <a:srcRect/>
          <a:stretch>
            <a:fillRect/>
          </a:stretch>
        </p:blipFill>
        <p:spPr bwMode="auto">
          <a:xfrm>
            <a:off x="1692275" y="4941888"/>
            <a:ext cx="2432050" cy="1565275"/>
          </a:xfrm>
          <a:prstGeom prst="rect">
            <a:avLst/>
          </a:prstGeom>
          <a:noFill/>
        </p:spPr>
      </p:pic>
      <p:pic>
        <p:nvPicPr>
          <p:cNvPr id="167941" name="Picture 5" descr="Williams Ck ER1 July 2002"/>
          <p:cNvPicPr>
            <a:picLocks noChangeAspect="1" noChangeArrowheads="1"/>
          </p:cNvPicPr>
          <p:nvPr/>
        </p:nvPicPr>
        <p:blipFill>
          <a:blip r:embed="rId4"/>
          <a:srcRect/>
          <a:stretch>
            <a:fillRect/>
          </a:stretch>
        </p:blipFill>
        <p:spPr bwMode="auto">
          <a:xfrm>
            <a:off x="7092950" y="2205038"/>
            <a:ext cx="2268538" cy="1701800"/>
          </a:xfrm>
          <a:prstGeom prst="rect">
            <a:avLst/>
          </a:prstGeom>
          <a:noFill/>
        </p:spPr>
      </p:pic>
      <p:pic>
        <p:nvPicPr>
          <p:cNvPr id="167942" name="Picture 6" descr="Geyer's onion 3"/>
          <p:cNvPicPr>
            <a:picLocks noChangeAspect="1" noChangeArrowheads="1"/>
          </p:cNvPicPr>
          <p:nvPr/>
        </p:nvPicPr>
        <p:blipFill>
          <a:blip r:embed="rId5"/>
          <a:srcRect/>
          <a:stretch>
            <a:fillRect/>
          </a:stretch>
        </p:blipFill>
        <p:spPr bwMode="auto">
          <a:xfrm>
            <a:off x="0" y="1125538"/>
            <a:ext cx="1544638" cy="2303462"/>
          </a:xfrm>
          <a:prstGeom prst="rect">
            <a:avLst/>
          </a:prstGeom>
          <a:noFill/>
        </p:spPr>
      </p:pic>
      <p:pic>
        <p:nvPicPr>
          <p:cNvPr id="167943" name="Picture 7" descr="Argia_vivida"/>
          <p:cNvPicPr>
            <a:picLocks noChangeAspect="1" noChangeArrowheads="1"/>
          </p:cNvPicPr>
          <p:nvPr/>
        </p:nvPicPr>
        <p:blipFill>
          <a:blip r:embed="rId6"/>
          <a:srcRect/>
          <a:stretch>
            <a:fillRect/>
          </a:stretch>
        </p:blipFill>
        <p:spPr bwMode="auto">
          <a:xfrm>
            <a:off x="0" y="4221163"/>
            <a:ext cx="1871663" cy="1254125"/>
          </a:xfrm>
          <a:prstGeom prst="rect">
            <a:avLst/>
          </a:prstGeom>
          <a:noFill/>
        </p:spPr>
      </p:pic>
      <p:pic>
        <p:nvPicPr>
          <p:cNvPr id="167944" name="Picture 8" descr="grasslandcaribou"/>
          <p:cNvPicPr>
            <a:picLocks noChangeAspect="1" noChangeArrowheads="1"/>
          </p:cNvPicPr>
          <p:nvPr/>
        </p:nvPicPr>
        <p:blipFill>
          <a:blip r:embed="rId7"/>
          <a:srcRect/>
          <a:stretch>
            <a:fillRect/>
          </a:stretch>
        </p:blipFill>
        <p:spPr bwMode="auto">
          <a:xfrm>
            <a:off x="4356100" y="5300663"/>
            <a:ext cx="2016125" cy="1338262"/>
          </a:xfrm>
          <a:prstGeom prst="rect">
            <a:avLst/>
          </a:prstGeom>
          <a:noFill/>
        </p:spPr>
      </p:pic>
      <p:pic>
        <p:nvPicPr>
          <p:cNvPr id="167945" name="Picture 9" descr="cariboo"/>
          <p:cNvPicPr>
            <a:picLocks noChangeAspect="1" noChangeArrowheads="1"/>
          </p:cNvPicPr>
          <p:nvPr/>
        </p:nvPicPr>
        <p:blipFill>
          <a:blip r:embed="rId8"/>
          <a:srcRect/>
          <a:stretch>
            <a:fillRect/>
          </a:stretch>
        </p:blipFill>
        <p:spPr bwMode="auto">
          <a:xfrm>
            <a:off x="5508625" y="3716338"/>
            <a:ext cx="2160588" cy="1331912"/>
          </a:xfrm>
          <a:prstGeom prst="rect">
            <a:avLst/>
          </a:prstGeom>
          <a:noFill/>
        </p:spPr>
      </p:pic>
      <p:pic>
        <p:nvPicPr>
          <p:cNvPr id="167946" name="Picture 10" descr="polystichum lemmonii"/>
          <p:cNvPicPr>
            <a:picLocks noChangeAspect="1" noChangeArrowheads="1"/>
          </p:cNvPicPr>
          <p:nvPr/>
        </p:nvPicPr>
        <p:blipFill>
          <a:blip r:embed="rId9"/>
          <a:srcRect/>
          <a:stretch>
            <a:fillRect/>
          </a:stretch>
        </p:blipFill>
        <p:spPr bwMode="auto">
          <a:xfrm>
            <a:off x="6659563" y="5157788"/>
            <a:ext cx="2303462" cy="1535112"/>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9986" name="Rectangle 2"/>
          <p:cNvSpPr>
            <a:spLocks noGrp="1" noRot="1" noChangeArrowheads="1"/>
          </p:cNvSpPr>
          <p:nvPr>
            <p:ph type="title"/>
          </p:nvPr>
        </p:nvSpPr>
        <p:spPr/>
        <p:txBody>
          <a:bodyPr/>
          <a:lstStyle/>
          <a:p>
            <a:pPr algn="l"/>
            <a:r>
              <a:rPr lang="en-US" sz="4800" b="0"/>
              <a:t>Any Scale</a:t>
            </a:r>
            <a:endParaRPr lang="en-CA" sz="4800" b="0"/>
          </a:p>
        </p:txBody>
      </p:sp>
      <p:sp>
        <p:nvSpPr>
          <p:cNvPr id="169987" name="Rectangle 3"/>
          <p:cNvSpPr>
            <a:spLocks noGrp="1" noChangeArrowheads="1"/>
          </p:cNvSpPr>
          <p:nvPr>
            <p:ph type="body" sz="half" idx="1"/>
          </p:nvPr>
        </p:nvSpPr>
        <p:spPr>
          <a:xfrm>
            <a:off x="457200" y="1773238"/>
            <a:ext cx="4038600" cy="4352925"/>
          </a:xfrm>
        </p:spPr>
        <p:txBody>
          <a:bodyPr/>
          <a:lstStyle/>
          <a:p>
            <a:pPr lvl="1"/>
            <a:r>
              <a:rPr lang="en-US" sz="2500"/>
              <a:t>global, </a:t>
            </a:r>
          </a:p>
          <a:p>
            <a:pPr lvl="1"/>
            <a:r>
              <a:rPr lang="en-US" sz="2500"/>
              <a:t>national, </a:t>
            </a:r>
          </a:p>
          <a:p>
            <a:pPr lvl="1"/>
            <a:r>
              <a:rPr lang="en-US" sz="2500"/>
              <a:t>provincial, </a:t>
            </a:r>
          </a:p>
          <a:p>
            <a:pPr lvl="1"/>
            <a:r>
              <a:rPr lang="en-US" sz="2500"/>
              <a:t>your backyard</a:t>
            </a:r>
          </a:p>
          <a:p>
            <a:pPr>
              <a:buFont typeface="Wingdings" pitchFamily="2" charset="2"/>
              <a:buNone/>
            </a:pPr>
            <a:endParaRPr lang="en-CA" sz="2600"/>
          </a:p>
        </p:txBody>
      </p:sp>
      <p:sp>
        <p:nvSpPr>
          <p:cNvPr id="169988" name="Rectangle 4"/>
          <p:cNvSpPr>
            <a:spLocks noGrp="1" noChangeArrowheads="1"/>
          </p:cNvSpPr>
          <p:nvPr>
            <p:ph sz="half" idx="2"/>
          </p:nvPr>
        </p:nvSpPr>
        <p:spPr/>
        <p:txBody>
          <a:bodyPr/>
          <a:lstStyle/>
          <a:p>
            <a:endParaRPr lang="en-US" sz="2800"/>
          </a:p>
        </p:txBody>
      </p:sp>
      <p:pic>
        <p:nvPicPr>
          <p:cNvPr id="169989" name="Picture 5" descr="2004world1600"/>
          <p:cNvPicPr>
            <a:picLocks noChangeAspect="1" noChangeArrowheads="1"/>
          </p:cNvPicPr>
          <p:nvPr/>
        </p:nvPicPr>
        <p:blipFill>
          <a:blip r:embed="rId3"/>
          <a:srcRect/>
          <a:stretch>
            <a:fillRect/>
          </a:stretch>
        </p:blipFill>
        <p:spPr bwMode="auto">
          <a:xfrm>
            <a:off x="4572000" y="519113"/>
            <a:ext cx="3960813" cy="2376487"/>
          </a:xfrm>
          <a:prstGeom prst="rect">
            <a:avLst/>
          </a:prstGeom>
          <a:noFill/>
        </p:spPr>
      </p:pic>
      <p:pic>
        <p:nvPicPr>
          <p:cNvPr id="169990" name="Picture 6" descr="750x750_canada_m"/>
          <p:cNvPicPr>
            <a:picLocks noChangeAspect="1" noChangeArrowheads="1"/>
          </p:cNvPicPr>
          <p:nvPr/>
        </p:nvPicPr>
        <p:blipFill>
          <a:blip r:embed="rId4"/>
          <a:srcRect/>
          <a:stretch>
            <a:fillRect/>
          </a:stretch>
        </p:blipFill>
        <p:spPr bwMode="auto">
          <a:xfrm>
            <a:off x="4932363" y="4005263"/>
            <a:ext cx="3324225" cy="2493962"/>
          </a:xfrm>
          <a:prstGeom prst="rect">
            <a:avLst/>
          </a:prstGeom>
          <a:noFill/>
        </p:spPr>
      </p:pic>
      <p:pic>
        <p:nvPicPr>
          <p:cNvPr id="169991" name="Picture 7" descr="Fig_P263small"/>
          <p:cNvPicPr>
            <a:picLocks noChangeAspect="1" noChangeArrowheads="1"/>
          </p:cNvPicPr>
          <p:nvPr/>
        </p:nvPicPr>
        <p:blipFill>
          <a:blip r:embed="rId5"/>
          <a:srcRect/>
          <a:stretch>
            <a:fillRect/>
          </a:stretch>
        </p:blipFill>
        <p:spPr bwMode="auto">
          <a:xfrm>
            <a:off x="468313" y="3860800"/>
            <a:ext cx="2794000" cy="2632075"/>
          </a:xfrm>
          <a:prstGeom prst="rect">
            <a:avLst/>
          </a:prstGeom>
          <a:noFill/>
        </p:spPr>
      </p:pic>
      <p:sp>
        <p:nvSpPr>
          <p:cNvPr id="169992" name="AutoShape 8"/>
          <p:cNvSpPr>
            <a:spLocks noChangeArrowheads="1"/>
          </p:cNvSpPr>
          <p:nvPr/>
        </p:nvSpPr>
        <p:spPr bwMode="auto">
          <a:xfrm>
            <a:off x="6300788" y="2924175"/>
            <a:ext cx="485775" cy="976313"/>
          </a:xfrm>
          <a:prstGeom prst="downArrow">
            <a:avLst>
              <a:gd name="adj1" fmla="val 50000"/>
              <a:gd name="adj2" fmla="val 50245"/>
            </a:avLst>
          </a:prstGeom>
          <a:solidFill>
            <a:schemeClr val="accent1"/>
          </a:solidFill>
          <a:ln w="9525">
            <a:solidFill>
              <a:schemeClr val="tx1"/>
            </a:solidFill>
            <a:miter lim="800000"/>
            <a:headEnd/>
            <a:tailEnd/>
          </a:ln>
          <a:effectLst/>
        </p:spPr>
        <p:txBody>
          <a:bodyPr wrap="none" anchor="ctr"/>
          <a:lstStyle/>
          <a:p>
            <a:endParaRPr lang="en-US"/>
          </a:p>
        </p:txBody>
      </p:sp>
      <p:sp>
        <p:nvSpPr>
          <p:cNvPr id="169993" name="AutoShape 9"/>
          <p:cNvSpPr>
            <a:spLocks noChangeArrowheads="1"/>
          </p:cNvSpPr>
          <p:nvPr/>
        </p:nvSpPr>
        <p:spPr bwMode="auto">
          <a:xfrm>
            <a:off x="3563938" y="4941888"/>
            <a:ext cx="976312" cy="485775"/>
          </a:xfrm>
          <a:prstGeom prst="leftArrow">
            <a:avLst>
              <a:gd name="adj1" fmla="val 50000"/>
              <a:gd name="adj2" fmla="val 50245"/>
            </a:avLst>
          </a:prstGeom>
          <a:solidFill>
            <a:schemeClr val="accent1"/>
          </a:solidFill>
          <a:ln w="9525">
            <a:solidFill>
              <a:schemeClr val="tx1"/>
            </a:solidFill>
            <a:miter lim="800000"/>
            <a:headEnd/>
            <a:tailEnd/>
          </a:ln>
          <a:effectLst/>
        </p:spPr>
        <p:txBody>
          <a:bodyPr wrap="none" anchor="ctr"/>
          <a:lstStyle/>
          <a:p>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2034" name="Rectangle 2"/>
          <p:cNvSpPr>
            <a:spLocks noGrp="1" noRot="1" noChangeArrowheads="1"/>
          </p:cNvSpPr>
          <p:nvPr>
            <p:ph type="title"/>
          </p:nvPr>
        </p:nvSpPr>
        <p:spPr/>
        <p:txBody>
          <a:bodyPr/>
          <a:lstStyle/>
          <a:p>
            <a:r>
              <a:rPr lang="en-US" sz="4800" b="0"/>
              <a:t>Criteria</a:t>
            </a:r>
            <a:endParaRPr lang="en-CA" sz="4800" b="0"/>
          </a:p>
        </p:txBody>
      </p:sp>
      <p:sp>
        <p:nvSpPr>
          <p:cNvPr id="172035" name="Rectangle 3"/>
          <p:cNvSpPr>
            <a:spLocks noGrp="1" noChangeArrowheads="1"/>
          </p:cNvSpPr>
          <p:nvPr>
            <p:ph type="body" idx="1"/>
          </p:nvPr>
        </p:nvSpPr>
        <p:spPr>
          <a:xfrm>
            <a:off x="468313" y="1341438"/>
            <a:ext cx="8507412" cy="4852987"/>
          </a:xfrm>
        </p:spPr>
        <p:txBody>
          <a:bodyPr/>
          <a:lstStyle/>
          <a:p>
            <a:pPr>
              <a:lnSpc>
                <a:spcPct val="90000"/>
              </a:lnSpc>
            </a:pPr>
            <a:r>
              <a:rPr lang="en-US" sz="2800" b="1"/>
              <a:t>Long-term Trend</a:t>
            </a:r>
          </a:p>
          <a:p>
            <a:pPr>
              <a:lnSpc>
                <a:spcPct val="90000"/>
              </a:lnSpc>
            </a:pPr>
            <a:r>
              <a:rPr lang="en-US" sz="2800" b="1"/>
              <a:t>Short-term Trend</a:t>
            </a:r>
          </a:p>
          <a:p>
            <a:pPr>
              <a:lnSpc>
                <a:spcPct val="90000"/>
              </a:lnSpc>
            </a:pPr>
            <a:r>
              <a:rPr lang="en-US" sz="2800" b="1"/>
              <a:t>Population Size</a:t>
            </a:r>
          </a:p>
          <a:p>
            <a:pPr>
              <a:lnSpc>
                <a:spcPct val="90000"/>
              </a:lnSpc>
            </a:pPr>
            <a:r>
              <a:rPr lang="en-US" sz="2800" b="1"/>
              <a:t>Range Extent</a:t>
            </a:r>
          </a:p>
          <a:p>
            <a:pPr>
              <a:lnSpc>
                <a:spcPct val="90000"/>
              </a:lnSpc>
            </a:pPr>
            <a:r>
              <a:rPr lang="en-US" sz="2800" b="1"/>
              <a:t>Area of Occupancy</a:t>
            </a:r>
          </a:p>
          <a:p>
            <a:pPr>
              <a:lnSpc>
                <a:spcPct val="90000"/>
              </a:lnSpc>
            </a:pPr>
            <a:r>
              <a:rPr lang="en-US" sz="2800" b="1"/>
              <a:t>Number of Occurrences</a:t>
            </a:r>
          </a:p>
          <a:p>
            <a:pPr>
              <a:lnSpc>
                <a:spcPct val="90000"/>
              </a:lnSpc>
            </a:pPr>
            <a:r>
              <a:rPr lang="en-US" sz="2800" b="1"/>
              <a:t>Number of Occurrences with Good Viability</a:t>
            </a:r>
          </a:p>
          <a:p>
            <a:pPr>
              <a:lnSpc>
                <a:spcPct val="90000"/>
              </a:lnSpc>
            </a:pPr>
            <a:r>
              <a:rPr lang="en-US" sz="2800" b="1"/>
              <a:t>Threats (Severity, Scope, and Immediacy)</a:t>
            </a:r>
          </a:p>
          <a:p>
            <a:pPr>
              <a:lnSpc>
                <a:spcPct val="90000"/>
              </a:lnSpc>
            </a:pPr>
            <a:r>
              <a:rPr lang="en-US" sz="2800" b="1"/>
              <a:t>Intrinsic Vulnerability</a:t>
            </a:r>
          </a:p>
          <a:p>
            <a:pPr>
              <a:lnSpc>
                <a:spcPct val="90000"/>
              </a:lnSpc>
            </a:pPr>
            <a:r>
              <a:rPr lang="en-US" sz="2800" b="1"/>
              <a:t>Environmental Specificity</a:t>
            </a:r>
          </a:p>
          <a:p>
            <a:pPr>
              <a:lnSpc>
                <a:spcPct val="90000"/>
              </a:lnSpc>
            </a:pPr>
            <a:r>
              <a:rPr lang="en-US" sz="2800" b="1"/>
              <a:t>Other Considerations</a:t>
            </a:r>
          </a:p>
          <a:p>
            <a:pPr>
              <a:lnSpc>
                <a:spcPct val="90000"/>
              </a:lnSpc>
            </a:pPr>
            <a:endParaRPr lang="en-CA" sz="280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9490" name="Text Box 2"/>
          <p:cNvSpPr txBox="1">
            <a:spLocks noChangeArrowheads="1"/>
          </p:cNvSpPr>
          <p:nvPr/>
        </p:nvSpPr>
        <p:spPr bwMode="auto">
          <a:xfrm>
            <a:off x="3059113" y="5176838"/>
            <a:ext cx="1244600" cy="366712"/>
          </a:xfrm>
          <a:prstGeom prst="rect">
            <a:avLst/>
          </a:prstGeom>
          <a:noFill/>
          <a:ln w="9525">
            <a:noFill/>
            <a:miter lim="800000"/>
            <a:headEnd/>
            <a:tailEnd/>
          </a:ln>
          <a:effectLst/>
        </p:spPr>
        <p:txBody>
          <a:bodyPr>
            <a:spAutoFit/>
          </a:bodyPr>
          <a:lstStyle/>
          <a:p>
            <a:endParaRPr lang="en-US" sz="1800"/>
          </a:p>
        </p:txBody>
      </p:sp>
      <p:sp>
        <p:nvSpPr>
          <p:cNvPr id="319491" name="Rectangle 3"/>
          <p:cNvSpPr>
            <a:spLocks noChangeArrowheads="1"/>
          </p:cNvSpPr>
          <p:nvPr/>
        </p:nvSpPr>
        <p:spPr bwMode="auto">
          <a:xfrm>
            <a:off x="2124075" y="1557338"/>
            <a:ext cx="936625" cy="2087562"/>
          </a:xfrm>
          <a:prstGeom prst="rect">
            <a:avLst/>
          </a:prstGeom>
          <a:gradFill rotWithShape="1">
            <a:gsLst>
              <a:gs pos="0">
                <a:srgbClr val="D44D10"/>
              </a:gs>
              <a:gs pos="100000">
                <a:srgbClr val="0066FF"/>
              </a:gs>
            </a:gsLst>
            <a:lin ang="5400000" scaled="1"/>
          </a:gradFill>
          <a:ln w="9525">
            <a:solidFill>
              <a:schemeClr val="tx1"/>
            </a:solidFill>
            <a:miter lim="800000"/>
            <a:headEnd/>
            <a:tailEnd/>
          </a:ln>
          <a:effectLst/>
        </p:spPr>
        <p:txBody>
          <a:bodyPr wrap="none" anchor="ctr"/>
          <a:lstStyle/>
          <a:p>
            <a:endParaRPr lang="en-US"/>
          </a:p>
        </p:txBody>
      </p:sp>
      <p:sp>
        <p:nvSpPr>
          <p:cNvPr id="319492" name="Rectangle 4"/>
          <p:cNvSpPr>
            <a:spLocks noChangeArrowheads="1"/>
          </p:cNvSpPr>
          <p:nvPr/>
        </p:nvSpPr>
        <p:spPr bwMode="auto">
          <a:xfrm>
            <a:off x="2124075" y="3644900"/>
            <a:ext cx="936625" cy="2089150"/>
          </a:xfrm>
          <a:prstGeom prst="rect">
            <a:avLst/>
          </a:prstGeom>
          <a:gradFill rotWithShape="1">
            <a:gsLst>
              <a:gs pos="0">
                <a:srgbClr val="0066FF"/>
              </a:gs>
              <a:gs pos="100000">
                <a:srgbClr val="FFFF00"/>
              </a:gs>
            </a:gsLst>
            <a:lin ang="5400000" scaled="1"/>
          </a:gradFill>
          <a:ln w="9525">
            <a:solidFill>
              <a:schemeClr val="tx1"/>
            </a:solidFill>
            <a:miter lim="800000"/>
            <a:headEnd/>
            <a:tailEnd/>
          </a:ln>
          <a:effectLst/>
        </p:spPr>
        <p:txBody>
          <a:bodyPr wrap="none" anchor="ctr"/>
          <a:lstStyle/>
          <a:p>
            <a:endParaRPr lang="en-US"/>
          </a:p>
        </p:txBody>
      </p:sp>
      <p:sp>
        <p:nvSpPr>
          <p:cNvPr id="319493" name="Rectangle 5"/>
          <p:cNvSpPr>
            <a:spLocks noChangeArrowheads="1"/>
          </p:cNvSpPr>
          <p:nvPr/>
        </p:nvSpPr>
        <p:spPr bwMode="auto">
          <a:xfrm>
            <a:off x="3419475" y="1557338"/>
            <a:ext cx="3240088" cy="647700"/>
          </a:xfrm>
          <a:prstGeom prst="rect">
            <a:avLst/>
          </a:prstGeom>
          <a:noFill/>
          <a:ln w="9525">
            <a:solidFill>
              <a:schemeClr val="tx1"/>
            </a:solidFill>
            <a:miter lim="800000"/>
            <a:headEnd/>
            <a:tailEnd/>
          </a:ln>
          <a:effectLst/>
        </p:spPr>
        <p:txBody>
          <a:bodyPr wrap="none" anchor="ctr"/>
          <a:lstStyle/>
          <a:p>
            <a:endParaRPr lang="en-US"/>
          </a:p>
        </p:txBody>
      </p:sp>
      <p:sp>
        <p:nvSpPr>
          <p:cNvPr id="319494" name="Rectangle 6"/>
          <p:cNvSpPr>
            <a:spLocks noChangeArrowheads="1"/>
          </p:cNvSpPr>
          <p:nvPr/>
        </p:nvSpPr>
        <p:spPr bwMode="auto">
          <a:xfrm>
            <a:off x="3419475" y="2205038"/>
            <a:ext cx="3240088" cy="720725"/>
          </a:xfrm>
          <a:prstGeom prst="rect">
            <a:avLst/>
          </a:prstGeom>
          <a:noFill/>
          <a:ln w="9525">
            <a:solidFill>
              <a:schemeClr val="tx1"/>
            </a:solidFill>
            <a:miter lim="800000"/>
            <a:headEnd/>
            <a:tailEnd/>
          </a:ln>
          <a:effectLst/>
        </p:spPr>
        <p:txBody>
          <a:bodyPr wrap="none" anchor="ctr"/>
          <a:lstStyle/>
          <a:p>
            <a:endParaRPr lang="en-US"/>
          </a:p>
        </p:txBody>
      </p:sp>
      <p:sp>
        <p:nvSpPr>
          <p:cNvPr id="319495" name="Rectangle 7"/>
          <p:cNvSpPr>
            <a:spLocks noChangeArrowheads="1"/>
          </p:cNvSpPr>
          <p:nvPr/>
        </p:nvSpPr>
        <p:spPr bwMode="auto">
          <a:xfrm>
            <a:off x="3419475" y="2924175"/>
            <a:ext cx="3240088" cy="2089150"/>
          </a:xfrm>
          <a:prstGeom prst="rect">
            <a:avLst/>
          </a:prstGeom>
          <a:noFill/>
          <a:ln w="9525">
            <a:solidFill>
              <a:schemeClr val="tx1"/>
            </a:solidFill>
            <a:miter lim="800000"/>
            <a:headEnd/>
            <a:tailEnd/>
          </a:ln>
          <a:effectLst/>
        </p:spPr>
        <p:txBody>
          <a:bodyPr wrap="none" anchor="ctr"/>
          <a:lstStyle/>
          <a:p>
            <a:endParaRPr lang="en-US"/>
          </a:p>
        </p:txBody>
      </p:sp>
      <p:sp>
        <p:nvSpPr>
          <p:cNvPr id="319496" name="Text Box 8"/>
          <p:cNvSpPr txBox="1">
            <a:spLocks noChangeArrowheads="1"/>
          </p:cNvSpPr>
          <p:nvPr/>
        </p:nvSpPr>
        <p:spPr bwMode="auto">
          <a:xfrm>
            <a:off x="3635375" y="1628775"/>
            <a:ext cx="2881313" cy="579438"/>
          </a:xfrm>
          <a:prstGeom prst="rect">
            <a:avLst/>
          </a:prstGeom>
          <a:noFill/>
          <a:ln w="9525">
            <a:noFill/>
            <a:miter lim="800000"/>
            <a:headEnd/>
            <a:tailEnd/>
          </a:ln>
          <a:effectLst/>
        </p:spPr>
        <p:txBody>
          <a:bodyPr>
            <a:spAutoFit/>
          </a:bodyPr>
          <a:lstStyle/>
          <a:p>
            <a:pPr>
              <a:spcBef>
                <a:spcPct val="50000"/>
              </a:spcBef>
            </a:pPr>
            <a:r>
              <a:rPr lang="en-CA"/>
              <a:t>Endangered</a:t>
            </a:r>
          </a:p>
        </p:txBody>
      </p:sp>
      <p:sp>
        <p:nvSpPr>
          <p:cNvPr id="319497" name="Text Box 9"/>
          <p:cNvSpPr txBox="1">
            <a:spLocks noChangeArrowheads="1"/>
          </p:cNvSpPr>
          <p:nvPr/>
        </p:nvSpPr>
        <p:spPr bwMode="auto">
          <a:xfrm>
            <a:off x="3708400" y="2276475"/>
            <a:ext cx="2808288" cy="579438"/>
          </a:xfrm>
          <a:prstGeom prst="rect">
            <a:avLst/>
          </a:prstGeom>
          <a:noFill/>
          <a:ln w="9525">
            <a:noFill/>
            <a:miter lim="800000"/>
            <a:headEnd/>
            <a:tailEnd/>
          </a:ln>
          <a:effectLst/>
        </p:spPr>
        <p:txBody>
          <a:bodyPr>
            <a:spAutoFit/>
          </a:bodyPr>
          <a:lstStyle/>
          <a:p>
            <a:pPr>
              <a:spcBef>
                <a:spcPct val="50000"/>
              </a:spcBef>
            </a:pPr>
            <a:r>
              <a:rPr lang="en-CA"/>
              <a:t>Threatened</a:t>
            </a:r>
          </a:p>
        </p:txBody>
      </p:sp>
      <p:sp>
        <p:nvSpPr>
          <p:cNvPr id="319498" name="Text Box 10"/>
          <p:cNvSpPr txBox="1">
            <a:spLocks noChangeArrowheads="1"/>
          </p:cNvSpPr>
          <p:nvPr/>
        </p:nvSpPr>
        <p:spPr bwMode="auto">
          <a:xfrm>
            <a:off x="3851275" y="3213100"/>
            <a:ext cx="2376488" cy="1066800"/>
          </a:xfrm>
          <a:prstGeom prst="rect">
            <a:avLst/>
          </a:prstGeom>
          <a:noFill/>
          <a:ln w="9525">
            <a:noFill/>
            <a:miter lim="800000"/>
            <a:headEnd/>
            <a:tailEnd/>
          </a:ln>
          <a:effectLst/>
        </p:spPr>
        <p:txBody>
          <a:bodyPr>
            <a:spAutoFit/>
          </a:bodyPr>
          <a:lstStyle/>
          <a:p>
            <a:pPr>
              <a:spcBef>
                <a:spcPct val="50000"/>
              </a:spcBef>
            </a:pPr>
            <a:r>
              <a:rPr lang="en-CA"/>
              <a:t>Special Concern</a:t>
            </a:r>
          </a:p>
        </p:txBody>
      </p:sp>
      <p:sp>
        <p:nvSpPr>
          <p:cNvPr id="319499" name="Text Box 11"/>
          <p:cNvSpPr txBox="1">
            <a:spLocks noChangeArrowheads="1"/>
          </p:cNvSpPr>
          <p:nvPr/>
        </p:nvSpPr>
        <p:spPr bwMode="auto">
          <a:xfrm>
            <a:off x="1476375" y="836613"/>
            <a:ext cx="2160588" cy="579437"/>
          </a:xfrm>
          <a:prstGeom prst="rect">
            <a:avLst/>
          </a:prstGeom>
          <a:noFill/>
          <a:ln w="9525">
            <a:noFill/>
            <a:miter lim="800000"/>
            <a:headEnd/>
            <a:tailEnd/>
          </a:ln>
          <a:effectLst/>
        </p:spPr>
        <p:txBody>
          <a:bodyPr>
            <a:spAutoFit/>
          </a:bodyPr>
          <a:lstStyle/>
          <a:p>
            <a:pPr algn="ctr">
              <a:spcBef>
                <a:spcPct val="50000"/>
              </a:spcBef>
            </a:pPr>
            <a:r>
              <a:rPr lang="en-CA"/>
              <a:t>CDC</a:t>
            </a:r>
          </a:p>
        </p:txBody>
      </p:sp>
      <p:sp>
        <p:nvSpPr>
          <p:cNvPr id="319500" name="Text Box 12"/>
          <p:cNvSpPr txBox="1">
            <a:spLocks noChangeArrowheads="1"/>
          </p:cNvSpPr>
          <p:nvPr/>
        </p:nvSpPr>
        <p:spPr bwMode="auto">
          <a:xfrm>
            <a:off x="2987675" y="836613"/>
            <a:ext cx="4897438" cy="579437"/>
          </a:xfrm>
          <a:prstGeom prst="rect">
            <a:avLst/>
          </a:prstGeom>
          <a:noFill/>
          <a:ln w="9525">
            <a:noFill/>
            <a:miter lim="800000"/>
            <a:headEnd/>
            <a:tailEnd/>
          </a:ln>
          <a:effectLst/>
        </p:spPr>
        <p:txBody>
          <a:bodyPr>
            <a:spAutoFit/>
          </a:bodyPr>
          <a:lstStyle/>
          <a:p>
            <a:pPr algn="ctr">
              <a:spcBef>
                <a:spcPct val="50000"/>
              </a:spcBef>
            </a:pPr>
            <a:r>
              <a:rPr lang="en-CA"/>
              <a:t>SARA, WA, COSEWIC</a:t>
            </a:r>
          </a:p>
        </p:txBody>
      </p:sp>
      <p:graphicFrame>
        <p:nvGraphicFramePr>
          <p:cNvPr id="319501" name="Object 13"/>
          <p:cNvGraphicFramePr>
            <a:graphicFrameLocks noChangeAspect="1"/>
          </p:cNvGraphicFramePr>
          <p:nvPr>
            <p:ph sz="half" idx="1"/>
          </p:nvPr>
        </p:nvGraphicFramePr>
        <p:xfrm>
          <a:off x="2124075" y="1412875"/>
          <a:ext cx="1303338" cy="5445125"/>
        </p:xfrm>
        <a:graphic>
          <a:graphicData uri="http://schemas.openxmlformats.org/presentationml/2006/ole">
            <p:oleObj spid="_x0000_s319501" name="Chart" r:id="rId3" imgW="1352550" imgH="4533900" progId="MSGraph.Chart.8">
              <p:embed followColorScheme="full"/>
            </p:oleObj>
          </a:graphicData>
        </a:graphic>
      </p:graphicFrame>
      <p:sp>
        <p:nvSpPr>
          <p:cNvPr id="319502" name="Text Box 14"/>
          <p:cNvSpPr txBox="1">
            <a:spLocks noChangeArrowheads="1"/>
          </p:cNvSpPr>
          <p:nvPr/>
        </p:nvSpPr>
        <p:spPr bwMode="auto">
          <a:xfrm>
            <a:off x="395288" y="1916113"/>
            <a:ext cx="1538287" cy="579437"/>
          </a:xfrm>
          <a:prstGeom prst="rect">
            <a:avLst/>
          </a:prstGeom>
          <a:noFill/>
          <a:ln w="9525">
            <a:noFill/>
            <a:miter lim="800000"/>
            <a:headEnd/>
            <a:tailEnd/>
          </a:ln>
          <a:effectLst/>
        </p:spPr>
        <p:txBody>
          <a:bodyPr wrap="none">
            <a:spAutoFit/>
          </a:bodyPr>
          <a:lstStyle/>
          <a:p>
            <a:r>
              <a:rPr lang="en-CA">
                <a:solidFill>
                  <a:srgbClr val="FF3300"/>
                </a:solidFill>
              </a:rPr>
              <a:t>Red list</a:t>
            </a:r>
          </a:p>
        </p:txBody>
      </p:sp>
      <p:sp>
        <p:nvSpPr>
          <p:cNvPr id="319503" name="Text Box 15"/>
          <p:cNvSpPr txBox="1">
            <a:spLocks noChangeArrowheads="1"/>
          </p:cNvSpPr>
          <p:nvPr/>
        </p:nvSpPr>
        <p:spPr bwMode="auto">
          <a:xfrm>
            <a:off x="323850" y="3284538"/>
            <a:ext cx="1606550" cy="579437"/>
          </a:xfrm>
          <a:prstGeom prst="rect">
            <a:avLst/>
          </a:prstGeom>
          <a:noFill/>
          <a:ln w="9525">
            <a:noFill/>
            <a:miter lim="800000"/>
            <a:headEnd/>
            <a:tailEnd/>
          </a:ln>
          <a:effectLst/>
        </p:spPr>
        <p:txBody>
          <a:bodyPr wrap="none">
            <a:spAutoFit/>
          </a:bodyPr>
          <a:lstStyle/>
          <a:p>
            <a:r>
              <a:rPr lang="en-CA">
                <a:solidFill>
                  <a:srgbClr val="0099FF"/>
                </a:solidFill>
              </a:rPr>
              <a:t>Blue list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hold" grpId="0" nodeType="withEffect">
                                  <p:stCondLst>
                                    <p:cond delay="0"/>
                                  </p:stCondLst>
                                  <p:childTnLst>
                                    <p:anim calcmode="discrete" valueType="str">
                                      <p:cBhvr>
                                        <p:cTn id="6" dur="1000" fill="hold"/>
                                        <p:tgtEl>
                                          <p:spTgt spid="319502"/>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9502" grpId="0"/>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0754" name="Rectangle 2"/>
          <p:cNvSpPr>
            <a:spLocks noGrp="1" noRot="1" noChangeArrowheads="1"/>
          </p:cNvSpPr>
          <p:nvPr>
            <p:ph type="title"/>
          </p:nvPr>
        </p:nvSpPr>
        <p:spPr>
          <a:xfrm>
            <a:off x="468313" y="0"/>
            <a:ext cx="8229600" cy="882650"/>
          </a:xfrm>
        </p:spPr>
        <p:txBody>
          <a:bodyPr/>
          <a:lstStyle/>
          <a:p>
            <a:r>
              <a:rPr lang="en-US" sz="4000"/>
              <a:t>Legal listing</a:t>
            </a:r>
          </a:p>
        </p:txBody>
      </p:sp>
      <p:sp>
        <p:nvSpPr>
          <p:cNvPr id="330755" name="AutoShape 3"/>
          <p:cNvSpPr>
            <a:spLocks noChangeArrowheads="1"/>
          </p:cNvSpPr>
          <p:nvPr/>
        </p:nvSpPr>
        <p:spPr bwMode="auto">
          <a:xfrm>
            <a:off x="971550" y="2708275"/>
            <a:ext cx="2808288" cy="831850"/>
          </a:xfrm>
          <a:prstGeom prst="flowChartProcess">
            <a:avLst/>
          </a:prstGeom>
          <a:solidFill>
            <a:schemeClr val="accent1"/>
          </a:solidFill>
          <a:ln w="9525">
            <a:solidFill>
              <a:schemeClr val="tx1"/>
            </a:solidFill>
            <a:miter lim="800000"/>
            <a:headEnd/>
            <a:tailEnd/>
          </a:ln>
          <a:effectLst/>
        </p:spPr>
        <p:txBody>
          <a:bodyPr anchor="ctr">
            <a:spAutoFit/>
          </a:bodyPr>
          <a:lstStyle/>
          <a:p>
            <a:pPr algn="ctr"/>
            <a:r>
              <a:rPr lang="en-US" sz="2400"/>
              <a:t>COSEWIC</a:t>
            </a:r>
          </a:p>
          <a:p>
            <a:pPr algn="ctr"/>
            <a:r>
              <a:rPr lang="en-US" sz="2400"/>
              <a:t>assessment</a:t>
            </a:r>
          </a:p>
        </p:txBody>
      </p:sp>
      <p:sp>
        <p:nvSpPr>
          <p:cNvPr id="330756" name="AutoShape 4"/>
          <p:cNvSpPr>
            <a:spLocks noChangeArrowheads="1"/>
          </p:cNvSpPr>
          <p:nvPr/>
        </p:nvSpPr>
        <p:spPr bwMode="auto">
          <a:xfrm>
            <a:off x="5292725" y="1679575"/>
            <a:ext cx="2808288" cy="831850"/>
          </a:xfrm>
          <a:prstGeom prst="flowChartProcess">
            <a:avLst/>
          </a:prstGeom>
          <a:solidFill>
            <a:schemeClr val="accent1"/>
          </a:solidFill>
          <a:ln w="9525">
            <a:solidFill>
              <a:schemeClr val="tx1"/>
            </a:solidFill>
            <a:miter lim="800000"/>
            <a:headEnd/>
            <a:tailEnd/>
          </a:ln>
          <a:effectLst/>
        </p:spPr>
        <p:txBody>
          <a:bodyPr anchor="ctr">
            <a:spAutoFit/>
          </a:bodyPr>
          <a:lstStyle/>
          <a:p>
            <a:pPr algn="ctr"/>
            <a:r>
              <a:rPr lang="en-US" sz="2400"/>
              <a:t>CDC</a:t>
            </a:r>
          </a:p>
          <a:p>
            <a:pPr algn="ctr"/>
            <a:r>
              <a:rPr lang="en-US" sz="2400"/>
              <a:t>assessment</a:t>
            </a:r>
          </a:p>
        </p:txBody>
      </p:sp>
      <p:sp>
        <p:nvSpPr>
          <p:cNvPr id="330757" name="AutoShape 5"/>
          <p:cNvSpPr>
            <a:spLocks noChangeArrowheads="1"/>
          </p:cNvSpPr>
          <p:nvPr/>
        </p:nvSpPr>
        <p:spPr bwMode="auto">
          <a:xfrm>
            <a:off x="971550" y="4076700"/>
            <a:ext cx="2808288" cy="831850"/>
          </a:xfrm>
          <a:prstGeom prst="flowChartProcess">
            <a:avLst/>
          </a:prstGeom>
          <a:solidFill>
            <a:schemeClr val="accent1"/>
          </a:solidFill>
          <a:ln w="9525">
            <a:solidFill>
              <a:schemeClr val="tx1"/>
            </a:solidFill>
            <a:miter lim="800000"/>
            <a:headEnd/>
            <a:tailEnd/>
          </a:ln>
          <a:effectLst/>
        </p:spPr>
        <p:txBody>
          <a:bodyPr anchor="ctr">
            <a:spAutoFit/>
          </a:bodyPr>
          <a:lstStyle/>
          <a:p>
            <a:pPr algn="ctr"/>
            <a:r>
              <a:rPr lang="en-US" sz="2400"/>
              <a:t>Governor </a:t>
            </a:r>
          </a:p>
          <a:p>
            <a:pPr algn="ctr"/>
            <a:r>
              <a:rPr lang="en-US" sz="2400"/>
              <a:t>in Council</a:t>
            </a:r>
          </a:p>
        </p:txBody>
      </p:sp>
      <p:sp>
        <p:nvSpPr>
          <p:cNvPr id="330758" name="AutoShape 6"/>
          <p:cNvSpPr>
            <a:spLocks noChangeArrowheads="1"/>
          </p:cNvSpPr>
          <p:nvPr/>
        </p:nvSpPr>
        <p:spPr bwMode="auto">
          <a:xfrm>
            <a:off x="5292725" y="3933825"/>
            <a:ext cx="2808288" cy="1196975"/>
          </a:xfrm>
          <a:prstGeom prst="flowChartProcess">
            <a:avLst/>
          </a:prstGeom>
          <a:solidFill>
            <a:schemeClr val="accent1"/>
          </a:solidFill>
          <a:ln w="9525">
            <a:solidFill>
              <a:schemeClr val="tx1"/>
            </a:solidFill>
            <a:miter lim="800000"/>
            <a:headEnd/>
            <a:tailEnd/>
          </a:ln>
          <a:effectLst/>
        </p:spPr>
        <p:txBody>
          <a:bodyPr anchor="ctr">
            <a:spAutoFit/>
          </a:bodyPr>
          <a:lstStyle/>
          <a:p>
            <a:pPr algn="ctr"/>
            <a:r>
              <a:rPr lang="en-US" sz="2400"/>
              <a:t>Lieutenant Governor </a:t>
            </a:r>
          </a:p>
          <a:p>
            <a:pPr algn="ctr"/>
            <a:r>
              <a:rPr lang="en-US" sz="2400"/>
              <a:t>in Council</a:t>
            </a:r>
          </a:p>
        </p:txBody>
      </p:sp>
      <p:sp>
        <p:nvSpPr>
          <p:cNvPr id="330759" name="AutoShape 7"/>
          <p:cNvSpPr>
            <a:spLocks noChangeArrowheads="1"/>
          </p:cNvSpPr>
          <p:nvPr/>
        </p:nvSpPr>
        <p:spPr bwMode="auto">
          <a:xfrm>
            <a:off x="1042988" y="5300663"/>
            <a:ext cx="2665412" cy="1196975"/>
          </a:xfrm>
          <a:prstGeom prst="flowChartProcess">
            <a:avLst/>
          </a:prstGeom>
          <a:solidFill>
            <a:schemeClr val="accent1"/>
          </a:solidFill>
          <a:ln w="9525">
            <a:solidFill>
              <a:schemeClr val="tx1"/>
            </a:solidFill>
            <a:miter lim="800000"/>
            <a:headEnd/>
            <a:tailEnd/>
          </a:ln>
          <a:effectLst/>
        </p:spPr>
        <p:txBody>
          <a:bodyPr anchor="ctr">
            <a:spAutoFit/>
          </a:bodyPr>
          <a:lstStyle/>
          <a:p>
            <a:pPr algn="ctr"/>
            <a:r>
              <a:rPr lang="en-US" sz="2400" b="1" i="1">
                <a:solidFill>
                  <a:schemeClr val="bg2"/>
                </a:solidFill>
              </a:rPr>
              <a:t>Species at Risk Act</a:t>
            </a:r>
          </a:p>
          <a:p>
            <a:pPr algn="ctr"/>
            <a:r>
              <a:rPr lang="en-US" sz="2400" b="1">
                <a:solidFill>
                  <a:schemeClr val="bg2"/>
                </a:solidFill>
              </a:rPr>
              <a:t>(Schedule 1)</a:t>
            </a:r>
          </a:p>
        </p:txBody>
      </p:sp>
      <p:sp>
        <p:nvSpPr>
          <p:cNvPr id="330760" name="AutoShape 8"/>
          <p:cNvSpPr>
            <a:spLocks noChangeArrowheads="1"/>
          </p:cNvSpPr>
          <p:nvPr/>
        </p:nvSpPr>
        <p:spPr bwMode="auto">
          <a:xfrm>
            <a:off x="5219700" y="5589588"/>
            <a:ext cx="2952750" cy="831850"/>
          </a:xfrm>
          <a:prstGeom prst="flowChartProcess">
            <a:avLst/>
          </a:prstGeom>
          <a:solidFill>
            <a:schemeClr val="accent1"/>
          </a:solidFill>
          <a:ln w="9525">
            <a:solidFill>
              <a:schemeClr val="tx1"/>
            </a:solidFill>
            <a:miter lim="800000"/>
            <a:headEnd/>
            <a:tailEnd/>
          </a:ln>
          <a:effectLst/>
        </p:spPr>
        <p:txBody>
          <a:bodyPr anchor="ctr">
            <a:spAutoFit/>
          </a:bodyPr>
          <a:lstStyle/>
          <a:p>
            <a:pPr algn="ctr"/>
            <a:r>
              <a:rPr lang="en-US" sz="2400" b="1" i="1">
                <a:solidFill>
                  <a:schemeClr val="bg2"/>
                </a:solidFill>
              </a:rPr>
              <a:t>Wildlife Act</a:t>
            </a:r>
          </a:p>
          <a:p>
            <a:pPr algn="ctr"/>
            <a:r>
              <a:rPr lang="en-US" sz="2400" b="1">
                <a:solidFill>
                  <a:schemeClr val="bg2"/>
                </a:solidFill>
              </a:rPr>
              <a:t>(regulation)</a:t>
            </a:r>
          </a:p>
        </p:txBody>
      </p:sp>
      <p:cxnSp>
        <p:nvCxnSpPr>
          <p:cNvPr id="330761" name="AutoShape 9"/>
          <p:cNvCxnSpPr>
            <a:cxnSpLocks noChangeShapeType="1"/>
            <a:stCxn id="330755" idx="2"/>
            <a:endCxn id="330757" idx="0"/>
          </p:cNvCxnSpPr>
          <p:nvPr/>
        </p:nvCxnSpPr>
        <p:spPr bwMode="auto">
          <a:xfrm>
            <a:off x="2376488" y="3540125"/>
            <a:ext cx="0" cy="536575"/>
          </a:xfrm>
          <a:prstGeom prst="straightConnector1">
            <a:avLst/>
          </a:prstGeom>
          <a:noFill/>
          <a:ln w="50800">
            <a:solidFill>
              <a:schemeClr val="tx1"/>
            </a:solidFill>
            <a:round/>
            <a:headEnd/>
            <a:tailEnd type="triangle" w="med" len="med"/>
          </a:ln>
          <a:effectLst/>
        </p:spPr>
      </p:cxnSp>
      <p:cxnSp>
        <p:nvCxnSpPr>
          <p:cNvPr id="330762" name="AutoShape 10"/>
          <p:cNvCxnSpPr>
            <a:cxnSpLocks noChangeShapeType="1"/>
            <a:stCxn id="330757" idx="2"/>
            <a:endCxn id="330759" idx="0"/>
          </p:cNvCxnSpPr>
          <p:nvPr/>
        </p:nvCxnSpPr>
        <p:spPr bwMode="auto">
          <a:xfrm>
            <a:off x="2376488" y="4908550"/>
            <a:ext cx="0" cy="392113"/>
          </a:xfrm>
          <a:prstGeom prst="straightConnector1">
            <a:avLst/>
          </a:prstGeom>
          <a:noFill/>
          <a:ln w="50800">
            <a:solidFill>
              <a:schemeClr val="tx1"/>
            </a:solidFill>
            <a:round/>
            <a:headEnd/>
            <a:tailEnd type="triangle" w="med" len="med"/>
          </a:ln>
          <a:effectLst/>
        </p:spPr>
      </p:cxnSp>
      <p:cxnSp>
        <p:nvCxnSpPr>
          <p:cNvPr id="330763" name="AutoShape 11"/>
          <p:cNvCxnSpPr>
            <a:cxnSpLocks noChangeShapeType="1"/>
            <a:stCxn id="330756" idx="2"/>
            <a:endCxn id="330769" idx="0"/>
          </p:cNvCxnSpPr>
          <p:nvPr/>
        </p:nvCxnSpPr>
        <p:spPr bwMode="auto">
          <a:xfrm>
            <a:off x="6697663" y="2511425"/>
            <a:ext cx="0" cy="412750"/>
          </a:xfrm>
          <a:prstGeom prst="straightConnector1">
            <a:avLst/>
          </a:prstGeom>
          <a:noFill/>
          <a:ln w="50800">
            <a:solidFill>
              <a:schemeClr val="tx1"/>
            </a:solidFill>
            <a:round/>
            <a:headEnd/>
            <a:tailEnd type="triangle" w="med" len="med"/>
          </a:ln>
          <a:effectLst/>
        </p:spPr>
      </p:cxnSp>
      <p:cxnSp>
        <p:nvCxnSpPr>
          <p:cNvPr id="330764" name="AutoShape 12"/>
          <p:cNvCxnSpPr>
            <a:cxnSpLocks noChangeShapeType="1"/>
            <a:stCxn id="330758" idx="2"/>
            <a:endCxn id="330760" idx="0"/>
          </p:cNvCxnSpPr>
          <p:nvPr/>
        </p:nvCxnSpPr>
        <p:spPr bwMode="auto">
          <a:xfrm flipH="1">
            <a:off x="6696075" y="5130800"/>
            <a:ext cx="1588" cy="458788"/>
          </a:xfrm>
          <a:prstGeom prst="straightConnector1">
            <a:avLst/>
          </a:prstGeom>
          <a:noFill/>
          <a:ln w="50800">
            <a:solidFill>
              <a:schemeClr val="tx1"/>
            </a:solidFill>
            <a:round/>
            <a:headEnd/>
            <a:tailEnd type="triangle" w="med" len="med"/>
          </a:ln>
          <a:effectLst/>
        </p:spPr>
      </p:cxnSp>
      <p:sp>
        <p:nvSpPr>
          <p:cNvPr id="330765" name="Text Box 13"/>
          <p:cNvSpPr txBox="1">
            <a:spLocks noChangeArrowheads="1"/>
          </p:cNvSpPr>
          <p:nvPr/>
        </p:nvSpPr>
        <p:spPr bwMode="auto">
          <a:xfrm>
            <a:off x="1547813" y="836613"/>
            <a:ext cx="1558925" cy="579437"/>
          </a:xfrm>
          <a:prstGeom prst="rect">
            <a:avLst/>
          </a:prstGeom>
          <a:noFill/>
          <a:ln w="9525">
            <a:noFill/>
            <a:miter lim="800000"/>
            <a:headEnd/>
            <a:tailEnd/>
          </a:ln>
          <a:effectLst/>
        </p:spPr>
        <p:txBody>
          <a:bodyPr wrap="none">
            <a:spAutoFit/>
          </a:bodyPr>
          <a:lstStyle/>
          <a:p>
            <a:r>
              <a:rPr lang="en-US">
                <a:solidFill>
                  <a:schemeClr val="tx2"/>
                </a:solidFill>
              </a:rPr>
              <a:t>Federal</a:t>
            </a:r>
          </a:p>
        </p:txBody>
      </p:sp>
      <p:sp>
        <p:nvSpPr>
          <p:cNvPr id="330766" name="Text Box 14"/>
          <p:cNvSpPr txBox="1">
            <a:spLocks noChangeArrowheads="1"/>
          </p:cNvSpPr>
          <p:nvPr/>
        </p:nvSpPr>
        <p:spPr bwMode="auto">
          <a:xfrm>
            <a:off x="5724525" y="836613"/>
            <a:ext cx="1944688" cy="579437"/>
          </a:xfrm>
          <a:prstGeom prst="rect">
            <a:avLst/>
          </a:prstGeom>
          <a:noFill/>
          <a:ln w="9525">
            <a:noFill/>
            <a:miter lim="800000"/>
            <a:headEnd/>
            <a:tailEnd/>
          </a:ln>
          <a:effectLst/>
        </p:spPr>
        <p:txBody>
          <a:bodyPr wrap="none">
            <a:spAutoFit/>
          </a:bodyPr>
          <a:lstStyle/>
          <a:p>
            <a:r>
              <a:rPr lang="en-US">
                <a:solidFill>
                  <a:schemeClr val="tx2"/>
                </a:solidFill>
              </a:rPr>
              <a:t>Provincial</a:t>
            </a:r>
          </a:p>
        </p:txBody>
      </p:sp>
      <p:cxnSp>
        <p:nvCxnSpPr>
          <p:cNvPr id="330767" name="AutoShape 15"/>
          <p:cNvCxnSpPr>
            <a:cxnSpLocks noChangeShapeType="1"/>
            <a:stCxn id="330755" idx="3"/>
            <a:endCxn id="330756" idx="1"/>
          </p:cNvCxnSpPr>
          <p:nvPr/>
        </p:nvCxnSpPr>
        <p:spPr bwMode="auto">
          <a:xfrm flipV="1">
            <a:off x="3779838" y="2095500"/>
            <a:ext cx="1512887" cy="1028700"/>
          </a:xfrm>
          <a:prstGeom prst="straightConnector1">
            <a:avLst/>
          </a:prstGeom>
          <a:noFill/>
          <a:ln w="38100">
            <a:solidFill>
              <a:schemeClr val="tx1"/>
            </a:solidFill>
            <a:prstDash val="dash"/>
            <a:round/>
            <a:headEnd type="triangle" w="med" len="med"/>
            <a:tailEnd type="triangle" w="med" len="med"/>
          </a:ln>
          <a:effectLst/>
        </p:spPr>
      </p:cxnSp>
      <p:sp>
        <p:nvSpPr>
          <p:cNvPr id="330768" name="AutoShape 16"/>
          <p:cNvSpPr>
            <a:spLocks noChangeArrowheads="1"/>
          </p:cNvSpPr>
          <p:nvPr/>
        </p:nvSpPr>
        <p:spPr bwMode="auto">
          <a:xfrm>
            <a:off x="971550" y="1666875"/>
            <a:ext cx="2808288" cy="466725"/>
          </a:xfrm>
          <a:prstGeom prst="flowChartProcess">
            <a:avLst/>
          </a:prstGeom>
          <a:solidFill>
            <a:schemeClr val="accent1"/>
          </a:solidFill>
          <a:ln w="9525">
            <a:solidFill>
              <a:schemeClr val="tx1"/>
            </a:solidFill>
            <a:miter lim="800000"/>
            <a:headEnd/>
            <a:tailEnd/>
          </a:ln>
          <a:effectLst/>
        </p:spPr>
        <p:txBody>
          <a:bodyPr anchor="ctr">
            <a:spAutoFit/>
          </a:bodyPr>
          <a:lstStyle/>
          <a:p>
            <a:pPr algn="ctr"/>
            <a:r>
              <a:rPr lang="en-US" sz="2400"/>
              <a:t>Status report</a:t>
            </a:r>
          </a:p>
        </p:txBody>
      </p:sp>
      <p:sp>
        <p:nvSpPr>
          <p:cNvPr id="330769" name="AutoShape 17"/>
          <p:cNvSpPr>
            <a:spLocks noChangeArrowheads="1"/>
          </p:cNvSpPr>
          <p:nvPr/>
        </p:nvSpPr>
        <p:spPr bwMode="auto">
          <a:xfrm>
            <a:off x="5292725" y="2924175"/>
            <a:ext cx="2808288" cy="466725"/>
          </a:xfrm>
          <a:prstGeom prst="flowChartProcess">
            <a:avLst/>
          </a:prstGeom>
          <a:solidFill>
            <a:schemeClr val="accent1"/>
          </a:solidFill>
          <a:ln w="9525">
            <a:solidFill>
              <a:schemeClr val="tx1"/>
            </a:solidFill>
            <a:miter lim="800000"/>
            <a:headEnd/>
            <a:tailEnd/>
          </a:ln>
          <a:effectLst/>
        </p:spPr>
        <p:txBody>
          <a:bodyPr anchor="ctr">
            <a:spAutoFit/>
          </a:bodyPr>
          <a:lstStyle/>
          <a:p>
            <a:pPr algn="ctr"/>
            <a:r>
              <a:rPr lang="en-US" sz="2400"/>
              <a:t>Status report</a:t>
            </a:r>
          </a:p>
        </p:txBody>
      </p:sp>
      <p:cxnSp>
        <p:nvCxnSpPr>
          <p:cNvPr id="330770" name="AutoShape 18"/>
          <p:cNvCxnSpPr>
            <a:cxnSpLocks noChangeShapeType="1"/>
            <a:stCxn id="330769" idx="2"/>
            <a:endCxn id="330758" idx="0"/>
          </p:cNvCxnSpPr>
          <p:nvPr/>
        </p:nvCxnSpPr>
        <p:spPr bwMode="auto">
          <a:xfrm>
            <a:off x="6697663" y="3390900"/>
            <a:ext cx="0" cy="542925"/>
          </a:xfrm>
          <a:prstGeom prst="straightConnector1">
            <a:avLst/>
          </a:prstGeom>
          <a:noFill/>
          <a:ln w="50800">
            <a:solidFill>
              <a:schemeClr val="tx1"/>
            </a:solidFill>
            <a:round/>
            <a:headEnd/>
            <a:tailEnd type="triangle" w="med" len="med"/>
          </a:ln>
          <a:effectLst/>
        </p:spPr>
      </p:cxnSp>
      <p:cxnSp>
        <p:nvCxnSpPr>
          <p:cNvPr id="330771" name="AutoShape 19"/>
          <p:cNvCxnSpPr>
            <a:cxnSpLocks noChangeShapeType="1"/>
            <a:stCxn id="330768" idx="2"/>
            <a:endCxn id="330755" idx="0"/>
          </p:cNvCxnSpPr>
          <p:nvPr/>
        </p:nvCxnSpPr>
        <p:spPr bwMode="auto">
          <a:xfrm>
            <a:off x="2376488" y="2133600"/>
            <a:ext cx="0" cy="574675"/>
          </a:xfrm>
          <a:prstGeom prst="straightConnector1">
            <a:avLst/>
          </a:prstGeom>
          <a:noFill/>
          <a:ln w="50800">
            <a:solidFill>
              <a:schemeClr val="tx1"/>
            </a:solidFill>
            <a:round/>
            <a:headEnd/>
            <a:tailEnd type="triangle" w="med" len="med"/>
          </a:ln>
          <a:effectLst/>
        </p:spPr>
      </p:cxnSp>
      <p:cxnSp>
        <p:nvCxnSpPr>
          <p:cNvPr id="330772" name="AutoShape 20"/>
          <p:cNvCxnSpPr>
            <a:cxnSpLocks noChangeShapeType="1"/>
            <a:stCxn id="330768" idx="3"/>
            <a:endCxn id="330769" idx="1"/>
          </p:cNvCxnSpPr>
          <p:nvPr/>
        </p:nvCxnSpPr>
        <p:spPr bwMode="auto">
          <a:xfrm>
            <a:off x="3779838" y="1900238"/>
            <a:ext cx="1512887" cy="1257300"/>
          </a:xfrm>
          <a:prstGeom prst="straightConnector1">
            <a:avLst/>
          </a:prstGeom>
          <a:noFill/>
          <a:ln w="38100">
            <a:solidFill>
              <a:schemeClr val="tx1"/>
            </a:solidFill>
            <a:prstDash val="dash"/>
            <a:round/>
            <a:headEnd type="triangle" w="med" len="med"/>
            <a:tailEnd type="triangle" w="med" len="med"/>
          </a:ln>
          <a:effectLst/>
        </p:spPr>
      </p:cxn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6306" name="Rectangle 2"/>
          <p:cNvSpPr>
            <a:spLocks noGrp="1" noRot="1" noChangeArrowheads="1"/>
          </p:cNvSpPr>
          <p:nvPr>
            <p:ph type="title"/>
          </p:nvPr>
        </p:nvSpPr>
        <p:spPr/>
        <p:txBody>
          <a:bodyPr/>
          <a:lstStyle/>
          <a:p>
            <a:endParaRPr lang="en-US"/>
          </a:p>
        </p:txBody>
      </p:sp>
      <p:sp>
        <p:nvSpPr>
          <p:cNvPr id="226307" name="Rectangle 3"/>
          <p:cNvSpPr>
            <a:spLocks noGrp="1" noChangeArrowheads="1"/>
          </p:cNvSpPr>
          <p:nvPr>
            <p:ph type="body" idx="1"/>
          </p:nvPr>
        </p:nvSpPr>
        <p:spPr/>
        <p:txBody>
          <a:bodyPr/>
          <a:lstStyle/>
          <a:p>
            <a:endParaRPr lang="en-US"/>
          </a:p>
        </p:txBody>
      </p:sp>
      <p:sp>
        <p:nvSpPr>
          <p:cNvPr id="226308" name="WordArt 4"/>
          <p:cNvSpPr>
            <a:spLocks noChangeArrowheads="1" noChangeShapeType="1" noTextEdit="1"/>
          </p:cNvSpPr>
          <p:nvPr/>
        </p:nvSpPr>
        <p:spPr bwMode="auto">
          <a:xfrm>
            <a:off x="3538538" y="2565400"/>
            <a:ext cx="3770312" cy="1281113"/>
          </a:xfrm>
          <a:prstGeom prst="rect">
            <a:avLst/>
          </a:prstGeom>
        </p:spPr>
        <p:txBody>
          <a:bodyPr wrap="none" fromWordArt="1">
            <a:prstTxWarp prst="textDeflateBottom">
              <a:avLst>
                <a:gd name="adj" fmla="val 76472"/>
              </a:avLst>
            </a:prstTxWarp>
            <a:scene3d>
              <a:camera prst="legacyPerspectiveFront">
                <a:rot lat="19799999" lon="19439998" rev="0"/>
              </a:camera>
              <a:lightRig rig="legacyNormal2" dir="t"/>
            </a:scene3d>
            <a:sp3d extrusionH="354000" prstMaterial="legacyMatte">
              <a:extrusionClr>
                <a:srgbClr val="939676"/>
              </a:extrusionClr>
            </a:sp3d>
          </a:bodyPr>
          <a:lstStyle/>
          <a:p>
            <a:pPr algn="ctr"/>
            <a:r>
              <a:rPr lang="en-US" sz="3600" kern="10">
                <a:ln w="9525">
                  <a:round/>
                  <a:headEnd/>
                  <a:tailEnd/>
                </a:ln>
                <a:gradFill rotWithShape="0">
                  <a:gsLst>
                    <a:gs pos="0">
                      <a:srgbClr val="707070"/>
                    </a:gs>
                    <a:gs pos="50000">
                      <a:srgbClr val="FFFFFF"/>
                    </a:gs>
                    <a:gs pos="100000">
                      <a:srgbClr val="707070"/>
                    </a:gs>
                  </a:gsLst>
                  <a:lin ang="2700000" scaled="1"/>
                </a:gradFill>
                <a:latin typeface="Impact"/>
              </a:rPr>
              <a:t>Game Time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2000" fill="hold"/>
                                        <p:tgtEl>
                                          <p:spTgt spid="22630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308"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5538" name="Rectangle 2"/>
          <p:cNvSpPr>
            <a:spLocks noGrp="1" noRot="1" noChangeArrowheads="1"/>
          </p:cNvSpPr>
          <p:nvPr>
            <p:ph type="title"/>
          </p:nvPr>
        </p:nvSpPr>
        <p:spPr/>
        <p:txBody>
          <a:bodyPr/>
          <a:lstStyle/>
          <a:p>
            <a:r>
              <a:rPr lang="en-GB" sz="4000"/>
              <a:t>BC’s approach to protecting</a:t>
            </a:r>
            <a:br>
              <a:rPr lang="en-GB" sz="4000"/>
            </a:br>
            <a:r>
              <a:rPr lang="en-GB" sz="4000"/>
              <a:t>Species At Risk</a:t>
            </a:r>
          </a:p>
        </p:txBody>
      </p:sp>
      <p:sp>
        <p:nvSpPr>
          <p:cNvPr id="65539" name="Rectangle 3"/>
          <p:cNvSpPr>
            <a:spLocks noGrp="1" noChangeArrowheads="1"/>
          </p:cNvSpPr>
          <p:nvPr>
            <p:ph type="body" sz="half" idx="1"/>
          </p:nvPr>
        </p:nvSpPr>
        <p:spPr/>
        <p:txBody>
          <a:bodyPr/>
          <a:lstStyle/>
          <a:p>
            <a:pPr>
              <a:spcBef>
                <a:spcPct val="35000"/>
              </a:spcBef>
              <a:buClr>
                <a:schemeClr val="tx2"/>
              </a:buClr>
              <a:buSzPct val="75000"/>
            </a:pPr>
            <a:r>
              <a:rPr lang="en-GB" sz="2800"/>
              <a:t>BC has committed to the National Accord for the Protection of Species at Risk</a:t>
            </a:r>
          </a:p>
          <a:p>
            <a:pPr>
              <a:spcBef>
                <a:spcPct val="35000"/>
              </a:spcBef>
              <a:buClr>
                <a:schemeClr val="tx2"/>
              </a:buClr>
              <a:buSzPct val="75000"/>
            </a:pPr>
            <a:r>
              <a:rPr lang="en-GB" sz="2800"/>
              <a:t>The Province will use authorities in a number of statutes to protect and recover species at risk</a:t>
            </a:r>
          </a:p>
        </p:txBody>
      </p:sp>
      <p:pic>
        <p:nvPicPr>
          <p:cNvPr id="65543" name="Picture 7" descr="mMAVA1"/>
          <p:cNvPicPr>
            <a:picLocks noChangeAspect="1" noChangeArrowheads="1"/>
          </p:cNvPicPr>
          <p:nvPr>
            <p:ph sz="half" idx="2"/>
          </p:nvPr>
        </p:nvPicPr>
        <p:blipFill>
          <a:blip r:embed="rId3"/>
          <a:srcRect/>
          <a:stretch>
            <a:fillRect/>
          </a:stretch>
        </p:blipFill>
        <p:spPr>
          <a:xfrm>
            <a:off x="5219700" y="1484313"/>
            <a:ext cx="3105150" cy="4537075"/>
          </a:xfrm>
          <a:noFill/>
          <a:ln/>
        </p:spPr>
      </p:pic>
      <p:sp>
        <p:nvSpPr>
          <p:cNvPr id="65544" name="Text Box 8"/>
          <p:cNvSpPr txBox="1">
            <a:spLocks noChangeArrowheads="1"/>
          </p:cNvSpPr>
          <p:nvPr/>
        </p:nvSpPr>
        <p:spPr bwMode="auto">
          <a:xfrm>
            <a:off x="7235825" y="5734050"/>
            <a:ext cx="1044575" cy="274638"/>
          </a:xfrm>
          <a:prstGeom prst="rect">
            <a:avLst/>
          </a:prstGeom>
          <a:noFill/>
          <a:ln w="9525">
            <a:noFill/>
            <a:miter lim="800000"/>
            <a:headEnd/>
            <a:tailEnd/>
          </a:ln>
          <a:effectLst/>
        </p:spPr>
        <p:txBody>
          <a:bodyPr wrap="none">
            <a:spAutoFit/>
          </a:bodyPr>
          <a:lstStyle/>
          <a:p>
            <a:r>
              <a:rPr lang="en-US" sz="1200"/>
              <a:t>Jared Hobbs</a:t>
            </a:r>
            <a:endParaRPr lang="en-CA" sz="1200"/>
          </a:p>
        </p:txBody>
      </p:sp>
      <p:sp>
        <p:nvSpPr>
          <p:cNvPr id="65545" name="Text Box 9"/>
          <p:cNvSpPr txBox="1">
            <a:spLocks noChangeArrowheads="1"/>
          </p:cNvSpPr>
          <p:nvPr/>
        </p:nvSpPr>
        <p:spPr bwMode="auto">
          <a:xfrm>
            <a:off x="5219700" y="1484313"/>
            <a:ext cx="2203450" cy="304800"/>
          </a:xfrm>
          <a:prstGeom prst="rect">
            <a:avLst/>
          </a:prstGeom>
          <a:noFill/>
          <a:ln w="9525">
            <a:noFill/>
            <a:miter lim="800000"/>
            <a:headEnd/>
            <a:tailEnd/>
          </a:ln>
          <a:effectLst/>
        </p:spPr>
        <p:txBody>
          <a:bodyPr wrap="none">
            <a:spAutoFit/>
          </a:bodyPr>
          <a:lstStyle/>
          <a:p>
            <a:r>
              <a:rPr lang="en-CA" sz="1400"/>
              <a:t>Vancouver Island Marmot</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86" name="Rectangle 2"/>
          <p:cNvSpPr>
            <a:spLocks noGrp="1" noRot="1" noChangeArrowheads="1"/>
          </p:cNvSpPr>
          <p:nvPr>
            <p:ph type="title"/>
          </p:nvPr>
        </p:nvSpPr>
        <p:spPr/>
        <p:txBody>
          <a:bodyPr/>
          <a:lstStyle/>
          <a:p>
            <a:r>
              <a:rPr lang="en-GB" sz="4000"/>
              <a:t>Existing Tools</a:t>
            </a:r>
          </a:p>
        </p:txBody>
      </p:sp>
      <p:sp>
        <p:nvSpPr>
          <p:cNvPr id="67587" name="Rectangle 3"/>
          <p:cNvSpPr>
            <a:spLocks noGrp="1" noChangeArrowheads="1"/>
          </p:cNvSpPr>
          <p:nvPr>
            <p:ph type="body" sz="half" idx="1"/>
          </p:nvPr>
        </p:nvSpPr>
        <p:spPr/>
        <p:txBody>
          <a:bodyPr/>
          <a:lstStyle/>
          <a:p>
            <a:r>
              <a:rPr lang="en-GB" sz="2600" i="1"/>
              <a:t>Wildlife Act</a:t>
            </a:r>
            <a:endParaRPr lang="en-GB" sz="2600"/>
          </a:p>
          <a:p>
            <a:r>
              <a:rPr lang="en-GB" sz="2600" i="1"/>
              <a:t>Forest and Range Practices Act</a:t>
            </a:r>
            <a:endParaRPr lang="en-GB" sz="2600"/>
          </a:p>
          <a:p>
            <a:r>
              <a:rPr lang="en-GB" sz="2600"/>
              <a:t>Parks and Protected Areas</a:t>
            </a:r>
          </a:p>
          <a:p>
            <a:r>
              <a:rPr lang="en-GB" sz="2600"/>
              <a:t>Land Use Planning</a:t>
            </a:r>
          </a:p>
          <a:p>
            <a:r>
              <a:rPr lang="en-GB" sz="2600"/>
              <a:t>Support for Recovery Planning</a:t>
            </a:r>
          </a:p>
          <a:p>
            <a:r>
              <a:rPr lang="en-GB" sz="2600" i="1"/>
              <a:t>Community Charter</a:t>
            </a:r>
          </a:p>
          <a:p>
            <a:r>
              <a:rPr lang="en-GB" sz="2400" i="1"/>
              <a:t>(Variety of federal acts)</a:t>
            </a:r>
          </a:p>
        </p:txBody>
      </p:sp>
      <p:graphicFrame>
        <p:nvGraphicFramePr>
          <p:cNvPr id="67588" name="Object 4"/>
          <p:cNvGraphicFramePr>
            <a:graphicFrameLocks noChangeAspect="1"/>
          </p:cNvGraphicFramePr>
          <p:nvPr>
            <p:ph type="clipArt" sz="half" idx="2"/>
          </p:nvPr>
        </p:nvGraphicFramePr>
        <p:xfrm>
          <a:off x="5164138" y="1600200"/>
          <a:ext cx="3005137" cy="4525963"/>
        </p:xfrm>
        <a:graphic>
          <a:graphicData uri="http://schemas.openxmlformats.org/presentationml/2006/ole">
            <p:oleObj spid="_x0000_s67588" name="Photo Editor Photo" r:id="rId3" imgW="3104762" imgH="4676190" progId="MSPhotoEd.3">
              <p:embed/>
            </p:oleObj>
          </a:graphicData>
        </a:graphic>
      </p:graphicFrame>
      <p:sp>
        <p:nvSpPr>
          <p:cNvPr id="67589" name="Text Box 5"/>
          <p:cNvSpPr txBox="1">
            <a:spLocks noChangeArrowheads="1"/>
          </p:cNvSpPr>
          <p:nvPr/>
        </p:nvSpPr>
        <p:spPr bwMode="auto">
          <a:xfrm>
            <a:off x="6011863" y="6165850"/>
            <a:ext cx="1120775" cy="304800"/>
          </a:xfrm>
          <a:prstGeom prst="rect">
            <a:avLst/>
          </a:prstGeom>
          <a:noFill/>
          <a:ln w="9525">
            <a:noFill/>
            <a:miter lim="800000"/>
            <a:headEnd/>
            <a:tailEnd/>
          </a:ln>
          <a:effectLst/>
        </p:spPr>
        <p:txBody>
          <a:bodyPr wrap="none">
            <a:spAutoFit/>
          </a:bodyPr>
          <a:lstStyle/>
          <a:p>
            <a:r>
              <a:rPr lang="en-CA" sz="1400"/>
              <a:t>Wood bison</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1378" name="Rectangle 2"/>
          <p:cNvSpPr>
            <a:spLocks noGrp="1" noRot="1" noChangeArrowheads="1"/>
          </p:cNvSpPr>
          <p:nvPr>
            <p:ph type="title"/>
          </p:nvPr>
        </p:nvSpPr>
        <p:spPr/>
        <p:txBody>
          <a:bodyPr/>
          <a:lstStyle/>
          <a:p>
            <a:r>
              <a:rPr lang="en-US" sz="4000" i="1"/>
              <a:t>Wildlife Amendment Act</a:t>
            </a:r>
            <a:r>
              <a:rPr lang="en-US" sz="4000"/>
              <a:t>, 2004</a:t>
            </a:r>
            <a:endParaRPr lang="en-CA" sz="4000"/>
          </a:p>
        </p:txBody>
      </p:sp>
      <p:sp>
        <p:nvSpPr>
          <p:cNvPr id="101379" name="Rectangle 3"/>
          <p:cNvSpPr>
            <a:spLocks noGrp="1" noChangeArrowheads="1"/>
          </p:cNvSpPr>
          <p:nvPr>
            <p:ph type="body" idx="1"/>
          </p:nvPr>
        </p:nvSpPr>
        <p:spPr/>
        <p:txBody>
          <a:bodyPr/>
          <a:lstStyle/>
          <a:p>
            <a:pPr>
              <a:lnSpc>
                <a:spcPct val="80000"/>
              </a:lnSpc>
            </a:pPr>
            <a:r>
              <a:rPr lang="en-CA" sz="2800"/>
              <a:t>Enables Cabinet to list as endangered, threatened or extirpated the full range of species that can be similarly listed under the federal </a:t>
            </a:r>
            <a:r>
              <a:rPr lang="en-CA" sz="2800" i="1"/>
              <a:t>Species at Risk Act</a:t>
            </a:r>
          </a:p>
          <a:p>
            <a:pPr>
              <a:lnSpc>
                <a:spcPct val="80000"/>
              </a:lnSpc>
            </a:pPr>
            <a:r>
              <a:rPr lang="en-CA" sz="2800"/>
              <a:t>With listing comes a series of prohibitions against the killing, trading, trafficking and transport of individuals of that species </a:t>
            </a:r>
          </a:p>
          <a:p>
            <a:pPr>
              <a:lnSpc>
                <a:spcPct val="80000"/>
              </a:lnSpc>
            </a:pPr>
            <a:r>
              <a:rPr lang="en-CA" sz="2800"/>
              <a:t>Cabinet also has the ability to define and protect the residence of a listed species</a:t>
            </a:r>
          </a:p>
          <a:p>
            <a:pPr>
              <a:lnSpc>
                <a:spcPct val="80000"/>
              </a:lnSpc>
            </a:pPr>
            <a:r>
              <a:rPr lang="en-CA" sz="2800"/>
              <a:t>Does not expand provisions for habitat protection for species at risk</a:t>
            </a:r>
          </a:p>
          <a:p>
            <a:pPr>
              <a:lnSpc>
                <a:spcPct val="80000"/>
              </a:lnSpc>
            </a:pPr>
            <a:endParaRPr lang="en-CA" sz="280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4450" name="Rectangle 2"/>
          <p:cNvSpPr>
            <a:spLocks noGrp="1" noRot="1" noChangeArrowheads="1"/>
          </p:cNvSpPr>
          <p:nvPr>
            <p:ph type="title"/>
          </p:nvPr>
        </p:nvSpPr>
        <p:spPr>
          <a:xfrm>
            <a:off x="468313" y="404813"/>
            <a:ext cx="8229600" cy="1143000"/>
          </a:xfrm>
        </p:spPr>
        <p:txBody>
          <a:bodyPr/>
          <a:lstStyle/>
          <a:p>
            <a:r>
              <a:rPr lang="en-US" sz="3600" i="1"/>
              <a:t>Forest and Range Practices Act</a:t>
            </a:r>
            <a:r>
              <a:rPr lang="en-US" sz="3600"/>
              <a:t/>
            </a:r>
            <a:br>
              <a:rPr lang="en-US" sz="3600"/>
            </a:br>
            <a:r>
              <a:rPr lang="en-US" sz="3600"/>
              <a:t>Identified Wildlife</a:t>
            </a:r>
            <a:endParaRPr lang="en-CA" sz="3600"/>
          </a:p>
        </p:txBody>
      </p:sp>
      <p:sp>
        <p:nvSpPr>
          <p:cNvPr id="104451" name="Rectangle 3"/>
          <p:cNvSpPr>
            <a:spLocks noGrp="1" noChangeArrowheads="1"/>
          </p:cNvSpPr>
          <p:nvPr>
            <p:ph type="body" idx="1"/>
          </p:nvPr>
        </p:nvSpPr>
        <p:spPr>
          <a:xfrm>
            <a:off x="468313" y="1844675"/>
            <a:ext cx="8229600" cy="4597400"/>
          </a:xfrm>
        </p:spPr>
        <p:txBody>
          <a:bodyPr/>
          <a:lstStyle/>
          <a:p>
            <a:pPr>
              <a:lnSpc>
                <a:spcPct val="80000"/>
              </a:lnSpc>
              <a:spcBef>
                <a:spcPct val="50000"/>
              </a:spcBef>
            </a:pPr>
            <a:r>
              <a:rPr lang="en-CA" sz="2800"/>
              <a:t>“Category of species at risk” established by order under the </a:t>
            </a:r>
            <a:r>
              <a:rPr lang="en-CA" sz="2800" i="1"/>
              <a:t>Forest and Range Practices Act</a:t>
            </a:r>
            <a:endParaRPr lang="en-CA" sz="2400"/>
          </a:p>
          <a:p>
            <a:pPr>
              <a:lnSpc>
                <a:spcPct val="80000"/>
              </a:lnSpc>
              <a:spcBef>
                <a:spcPct val="50000"/>
              </a:spcBef>
            </a:pPr>
            <a:r>
              <a:rPr lang="en-US" sz="2800"/>
              <a:t>Includes 85 species or plant communities</a:t>
            </a:r>
            <a:endParaRPr lang="en-CA" sz="2800"/>
          </a:p>
          <a:p>
            <a:pPr>
              <a:lnSpc>
                <a:spcPct val="80000"/>
              </a:lnSpc>
              <a:spcBef>
                <a:spcPct val="50000"/>
              </a:spcBef>
            </a:pPr>
            <a:r>
              <a:rPr lang="en-CA" sz="2800"/>
              <a:t>Enables </a:t>
            </a:r>
            <a:r>
              <a:rPr lang="en-US" sz="2800"/>
              <a:t>the wildlife management provisions of FRPA to be applied (e.g. creation of wildlife habitat areas with general wildlife measures) </a:t>
            </a:r>
          </a:p>
          <a:p>
            <a:pPr>
              <a:lnSpc>
                <a:spcPct val="80000"/>
              </a:lnSpc>
              <a:spcBef>
                <a:spcPct val="50000"/>
              </a:spcBef>
            </a:pPr>
            <a:r>
              <a:rPr lang="en-CA" sz="2800"/>
              <a:t>Powerful tool for preventing species from becoming at risk from Forest and Range activities (if we add to FRPA list preventatively)</a:t>
            </a:r>
          </a:p>
          <a:p>
            <a:pPr>
              <a:lnSpc>
                <a:spcPct val="80000"/>
              </a:lnSpc>
              <a:spcBef>
                <a:spcPct val="50000"/>
              </a:spcBef>
            </a:pPr>
            <a:r>
              <a:rPr lang="en-CA" sz="2800"/>
              <a:t>need a similar tool for other industries</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8114" name="Rectangle 2"/>
          <p:cNvSpPr>
            <a:spLocks noGrp="1" noRot="1" noChangeArrowheads="1"/>
          </p:cNvSpPr>
          <p:nvPr>
            <p:ph type="title"/>
          </p:nvPr>
        </p:nvSpPr>
        <p:spPr/>
        <p:txBody>
          <a:bodyPr/>
          <a:lstStyle/>
          <a:p>
            <a:r>
              <a:rPr lang="en-CA"/>
              <a:t>Land Tenure Challenges</a:t>
            </a:r>
          </a:p>
        </p:txBody>
      </p:sp>
      <p:sp>
        <p:nvSpPr>
          <p:cNvPr id="218115" name="Text Box 3"/>
          <p:cNvSpPr txBox="1">
            <a:spLocks noChangeArrowheads="1"/>
          </p:cNvSpPr>
          <p:nvPr/>
        </p:nvSpPr>
        <p:spPr bwMode="auto">
          <a:xfrm>
            <a:off x="684213" y="1382713"/>
            <a:ext cx="7272337" cy="822325"/>
          </a:xfrm>
          <a:prstGeom prst="rect">
            <a:avLst/>
          </a:prstGeom>
          <a:noFill/>
          <a:ln w="12700">
            <a:noFill/>
            <a:miter lim="800000"/>
            <a:headEnd type="none" w="sm" len="sm"/>
            <a:tailEnd type="none" w="sm" len="sm"/>
          </a:ln>
          <a:effectLst/>
        </p:spPr>
        <p:txBody>
          <a:bodyPr>
            <a:spAutoFit/>
          </a:bodyPr>
          <a:lstStyle/>
          <a:p>
            <a:pPr>
              <a:spcBef>
                <a:spcPct val="50000"/>
              </a:spcBef>
            </a:pPr>
            <a:r>
              <a:rPr lang="en-US" sz="2400">
                <a:cs typeface="Arial" charset="0"/>
              </a:rPr>
              <a:t>Number of known occurrences of red-listed species on different land tenures:</a:t>
            </a:r>
            <a:endParaRPr lang="en-CA" sz="2400">
              <a:cs typeface="Arial" charset="0"/>
            </a:endParaRPr>
          </a:p>
        </p:txBody>
      </p:sp>
      <p:grpSp>
        <p:nvGrpSpPr>
          <p:cNvPr id="218116" name="Group 4"/>
          <p:cNvGrpSpPr>
            <a:grpSpLocks noChangeAspect="1"/>
          </p:cNvGrpSpPr>
          <p:nvPr/>
        </p:nvGrpSpPr>
        <p:grpSpPr bwMode="auto">
          <a:xfrm>
            <a:off x="900113" y="2284413"/>
            <a:ext cx="8064500" cy="4600575"/>
            <a:chOff x="0" y="0"/>
            <a:chExt cx="8710" cy="5594"/>
          </a:xfrm>
        </p:grpSpPr>
        <p:sp>
          <p:nvSpPr>
            <p:cNvPr id="218117" name="AutoShape 5"/>
            <p:cNvSpPr>
              <a:spLocks noChangeAspect="1" noChangeArrowheads="1"/>
            </p:cNvSpPr>
            <p:nvPr/>
          </p:nvSpPr>
          <p:spPr bwMode="auto">
            <a:xfrm>
              <a:off x="0" y="0"/>
              <a:ext cx="8710" cy="5594"/>
            </a:xfrm>
            <a:prstGeom prst="rect">
              <a:avLst/>
            </a:prstGeom>
            <a:noFill/>
            <a:ln w="9525">
              <a:noFill/>
              <a:miter lim="800000"/>
              <a:headEnd/>
              <a:tailEnd/>
            </a:ln>
          </p:spPr>
          <p:txBody>
            <a:bodyPr/>
            <a:lstStyle/>
            <a:p>
              <a:endParaRPr lang="en-US"/>
            </a:p>
          </p:txBody>
        </p:sp>
        <p:sp>
          <p:nvSpPr>
            <p:cNvPr id="218118" name="Rectangle 6"/>
            <p:cNvSpPr>
              <a:spLocks noChangeArrowheads="1"/>
            </p:cNvSpPr>
            <p:nvPr/>
          </p:nvSpPr>
          <p:spPr bwMode="auto">
            <a:xfrm>
              <a:off x="5221" y="1980"/>
              <a:ext cx="2623" cy="371"/>
            </a:xfrm>
            <a:prstGeom prst="rect">
              <a:avLst/>
            </a:prstGeom>
            <a:noFill/>
            <a:ln w="9525">
              <a:noFill/>
              <a:miter lim="800000"/>
              <a:headEnd/>
              <a:tailEnd/>
            </a:ln>
          </p:spPr>
          <p:txBody>
            <a:bodyPr wrap="none" lIns="0" tIns="0" rIns="0" bIns="0">
              <a:spAutoFit/>
            </a:bodyPr>
            <a:lstStyle/>
            <a:p>
              <a:r>
                <a:rPr lang="en-CA" sz="2000">
                  <a:solidFill>
                    <a:srgbClr val="FFFFFF"/>
                  </a:solidFill>
                  <a:cs typeface="Arial" charset="0"/>
                </a:rPr>
                <a:t>Aboriginal Land (381)</a:t>
              </a:r>
              <a:endParaRPr lang="en-CA" sz="2000">
                <a:cs typeface="Arial" charset="0"/>
              </a:endParaRPr>
            </a:p>
          </p:txBody>
        </p:sp>
        <p:sp>
          <p:nvSpPr>
            <p:cNvPr id="218119" name="Freeform 7"/>
            <p:cNvSpPr>
              <a:spLocks/>
            </p:cNvSpPr>
            <p:nvPr/>
          </p:nvSpPr>
          <p:spPr bwMode="auto">
            <a:xfrm>
              <a:off x="3298" y="831"/>
              <a:ext cx="199" cy="1562"/>
            </a:xfrm>
            <a:custGeom>
              <a:avLst/>
              <a:gdLst/>
              <a:ahLst/>
              <a:cxnLst>
                <a:cxn ang="0">
                  <a:pos x="18" y="2"/>
                </a:cxn>
                <a:cxn ang="0">
                  <a:pos x="0" y="1"/>
                </a:cxn>
                <a:cxn ang="0">
                  <a:pos x="0" y="1"/>
                </a:cxn>
                <a:cxn ang="0">
                  <a:pos x="0" y="141"/>
                </a:cxn>
                <a:cxn ang="0">
                  <a:pos x="18" y="2"/>
                </a:cxn>
              </a:cxnLst>
              <a:rect l="0" t="0" r="r" b="b"/>
              <a:pathLst>
                <a:path w="18" h="141">
                  <a:moveTo>
                    <a:pt x="18" y="2"/>
                  </a:moveTo>
                  <a:cubicBezTo>
                    <a:pt x="12" y="1"/>
                    <a:pt x="6" y="1"/>
                    <a:pt x="0" y="1"/>
                  </a:cubicBezTo>
                  <a:cubicBezTo>
                    <a:pt x="0" y="0"/>
                    <a:pt x="0" y="1"/>
                    <a:pt x="0" y="1"/>
                  </a:cubicBezTo>
                  <a:lnTo>
                    <a:pt x="0" y="141"/>
                  </a:lnTo>
                  <a:lnTo>
                    <a:pt x="18" y="2"/>
                  </a:lnTo>
                  <a:close/>
                </a:path>
              </a:pathLst>
            </a:custGeom>
            <a:solidFill>
              <a:srgbClr val="9999FF"/>
            </a:solidFill>
            <a:ln w="6985">
              <a:solidFill>
                <a:srgbClr val="000000"/>
              </a:solidFill>
              <a:prstDash val="solid"/>
              <a:round/>
              <a:headEnd/>
              <a:tailEnd/>
            </a:ln>
          </p:spPr>
          <p:txBody>
            <a:bodyPr/>
            <a:lstStyle/>
            <a:p>
              <a:endParaRPr lang="en-US"/>
            </a:p>
          </p:txBody>
        </p:sp>
        <p:sp>
          <p:nvSpPr>
            <p:cNvPr id="218120" name="Freeform 8"/>
            <p:cNvSpPr>
              <a:spLocks/>
            </p:cNvSpPr>
            <p:nvPr/>
          </p:nvSpPr>
          <p:spPr bwMode="auto">
            <a:xfrm>
              <a:off x="3508" y="931"/>
              <a:ext cx="1395" cy="1539"/>
            </a:xfrm>
            <a:custGeom>
              <a:avLst/>
              <a:gdLst/>
              <a:ahLst/>
              <a:cxnLst>
                <a:cxn ang="0">
                  <a:pos x="126" y="77"/>
                </a:cxn>
                <a:cxn ang="0">
                  <a:pos x="18" y="0"/>
                </a:cxn>
                <a:cxn ang="0">
                  <a:pos x="0" y="139"/>
                </a:cxn>
                <a:cxn ang="0">
                  <a:pos x="126" y="77"/>
                </a:cxn>
              </a:cxnLst>
              <a:rect l="0" t="0" r="r" b="b"/>
              <a:pathLst>
                <a:path w="126" h="139">
                  <a:moveTo>
                    <a:pt x="126" y="77"/>
                  </a:moveTo>
                  <a:cubicBezTo>
                    <a:pt x="105" y="35"/>
                    <a:pt x="65" y="6"/>
                    <a:pt x="18" y="0"/>
                  </a:cubicBezTo>
                  <a:lnTo>
                    <a:pt x="0" y="139"/>
                  </a:lnTo>
                  <a:lnTo>
                    <a:pt x="126" y="77"/>
                  </a:lnTo>
                  <a:close/>
                </a:path>
              </a:pathLst>
            </a:custGeom>
            <a:solidFill>
              <a:srgbClr val="993366"/>
            </a:solidFill>
            <a:ln w="6985">
              <a:solidFill>
                <a:srgbClr val="000000"/>
              </a:solidFill>
              <a:prstDash val="solid"/>
              <a:round/>
              <a:headEnd/>
              <a:tailEnd/>
            </a:ln>
          </p:spPr>
          <p:txBody>
            <a:bodyPr/>
            <a:lstStyle/>
            <a:p>
              <a:endParaRPr lang="en-US"/>
            </a:p>
          </p:txBody>
        </p:sp>
        <p:sp>
          <p:nvSpPr>
            <p:cNvPr id="218121" name="Freeform 9"/>
            <p:cNvSpPr>
              <a:spLocks/>
            </p:cNvSpPr>
            <p:nvPr/>
          </p:nvSpPr>
          <p:spPr bwMode="auto">
            <a:xfrm>
              <a:off x="3641" y="1983"/>
              <a:ext cx="1538" cy="687"/>
            </a:xfrm>
            <a:custGeom>
              <a:avLst/>
              <a:gdLst/>
              <a:ahLst/>
              <a:cxnLst>
                <a:cxn ang="0">
                  <a:pos x="139" y="42"/>
                </a:cxn>
                <a:cxn ang="0">
                  <a:pos x="126" y="0"/>
                </a:cxn>
                <a:cxn ang="0">
                  <a:pos x="0" y="62"/>
                </a:cxn>
                <a:cxn ang="0">
                  <a:pos x="139" y="42"/>
                </a:cxn>
              </a:cxnLst>
              <a:rect l="0" t="0" r="r" b="b"/>
              <a:pathLst>
                <a:path w="139" h="62">
                  <a:moveTo>
                    <a:pt x="139" y="42"/>
                  </a:moveTo>
                  <a:cubicBezTo>
                    <a:pt x="137" y="28"/>
                    <a:pt x="133" y="13"/>
                    <a:pt x="126" y="0"/>
                  </a:cubicBezTo>
                  <a:lnTo>
                    <a:pt x="0" y="62"/>
                  </a:lnTo>
                  <a:lnTo>
                    <a:pt x="139" y="42"/>
                  </a:lnTo>
                  <a:close/>
                </a:path>
              </a:pathLst>
            </a:custGeom>
            <a:solidFill>
              <a:srgbClr val="FFFFCC"/>
            </a:solidFill>
            <a:ln w="6985">
              <a:solidFill>
                <a:srgbClr val="000000"/>
              </a:solidFill>
              <a:prstDash val="solid"/>
              <a:round/>
              <a:headEnd/>
              <a:tailEnd/>
            </a:ln>
          </p:spPr>
          <p:txBody>
            <a:bodyPr/>
            <a:lstStyle/>
            <a:p>
              <a:endParaRPr lang="en-US"/>
            </a:p>
          </p:txBody>
        </p:sp>
        <p:sp>
          <p:nvSpPr>
            <p:cNvPr id="218122" name="Freeform 10"/>
            <p:cNvSpPr>
              <a:spLocks/>
            </p:cNvSpPr>
            <p:nvPr/>
          </p:nvSpPr>
          <p:spPr bwMode="auto">
            <a:xfrm>
              <a:off x="3032" y="2858"/>
              <a:ext cx="2048" cy="1783"/>
            </a:xfrm>
            <a:custGeom>
              <a:avLst/>
              <a:gdLst/>
              <a:ahLst/>
              <a:cxnLst>
                <a:cxn ang="0">
                  <a:pos x="0" y="153"/>
                </a:cxn>
                <a:cxn ang="0">
                  <a:pos x="44" y="160"/>
                </a:cxn>
                <a:cxn ang="0">
                  <a:pos x="185" y="20"/>
                </a:cxn>
                <a:cxn ang="0">
                  <a:pos x="183" y="0"/>
                </a:cxn>
                <a:cxn ang="0">
                  <a:pos x="44" y="20"/>
                </a:cxn>
                <a:cxn ang="0">
                  <a:pos x="0" y="153"/>
                </a:cxn>
              </a:cxnLst>
              <a:rect l="0" t="0" r="r" b="b"/>
              <a:pathLst>
                <a:path w="185" h="161">
                  <a:moveTo>
                    <a:pt x="0" y="153"/>
                  </a:moveTo>
                  <a:cubicBezTo>
                    <a:pt x="14" y="158"/>
                    <a:pt x="29" y="160"/>
                    <a:pt x="44" y="160"/>
                  </a:cubicBezTo>
                  <a:cubicBezTo>
                    <a:pt x="122" y="161"/>
                    <a:pt x="185" y="98"/>
                    <a:pt x="185" y="20"/>
                  </a:cubicBezTo>
                  <a:cubicBezTo>
                    <a:pt x="185" y="13"/>
                    <a:pt x="184" y="7"/>
                    <a:pt x="183" y="0"/>
                  </a:cubicBezTo>
                  <a:lnTo>
                    <a:pt x="44" y="20"/>
                  </a:lnTo>
                  <a:lnTo>
                    <a:pt x="0" y="153"/>
                  </a:lnTo>
                  <a:close/>
                </a:path>
              </a:pathLst>
            </a:custGeom>
            <a:solidFill>
              <a:srgbClr val="CCFFFF"/>
            </a:solidFill>
            <a:ln w="6985">
              <a:solidFill>
                <a:srgbClr val="000000"/>
              </a:solidFill>
              <a:prstDash val="solid"/>
              <a:round/>
              <a:headEnd/>
              <a:tailEnd/>
            </a:ln>
          </p:spPr>
          <p:txBody>
            <a:bodyPr/>
            <a:lstStyle/>
            <a:p>
              <a:endParaRPr lang="en-US"/>
            </a:p>
          </p:txBody>
        </p:sp>
        <p:sp>
          <p:nvSpPr>
            <p:cNvPr id="218123" name="Freeform 11"/>
            <p:cNvSpPr>
              <a:spLocks/>
            </p:cNvSpPr>
            <p:nvPr/>
          </p:nvSpPr>
          <p:spPr bwMode="auto">
            <a:xfrm>
              <a:off x="2136" y="3124"/>
              <a:ext cx="963" cy="1473"/>
            </a:xfrm>
            <a:custGeom>
              <a:avLst/>
              <a:gdLst/>
              <a:ahLst/>
              <a:cxnLst>
                <a:cxn ang="0">
                  <a:pos x="0" y="110"/>
                </a:cxn>
                <a:cxn ang="0">
                  <a:pos x="43" y="133"/>
                </a:cxn>
                <a:cxn ang="0">
                  <a:pos x="87" y="0"/>
                </a:cxn>
                <a:cxn ang="0">
                  <a:pos x="0" y="110"/>
                </a:cxn>
              </a:cxnLst>
              <a:rect l="0" t="0" r="r" b="b"/>
              <a:pathLst>
                <a:path w="87" h="133">
                  <a:moveTo>
                    <a:pt x="0" y="110"/>
                  </a:moveTo>
                  <a:cubicBezTo>
                    <a:pt x="13" y="120"/>
                    <a:pt x="27" y="128"/>
                    <a:pt x="43" y="133"/>
                  </a:cubicBezTo>
                  <a:lnTo>
                    <a:pt x="87" y="0"/>
                  </a:lnTo>
                  <a:lnTo>
                    <a:pt x="0" y="110"/>
                  </a:lnTo>
                  <a:close/>
                </a:path>
              </a:pathLst>
            </a:custGeom>
            <a:solidFill>
              <a:srgbClr val="99CC00"/>
            </a:solidFill>
            <a:ln w="6985">
              <a:solidFill>
                <a:srgbClr val="000000"/>
              </a:solidFill>
              <a:prstDash val="solid"/>
              <a:round/>
              <a:headEnd/>
              <a:tailEnd/>
            </a:ln>
          </p:spPr>
          <p:txBody>
            <a:bodyPr/>
            <a:lstStyle/>
            <a:p>
              <a:endParaRPr lang="en-US"/>
            </a:p>
          </p:txBody>
        </p:sp>
        <p:sp>
          <p:nvSpPr>
            <p:cNvPr id="218124" name="Freeform 12"/>
            <p:cNvSpPr>
              <a:spLocks/>
            </p:cNvSpPr>
            <p:nvPr/>
          </p:nvSpPr>
          <p:spPr bwMode="auto">
            <a:xfrm>
              <a:off x="1350" y="1108"/>
              <a:ext cx="1561" cy="2769"/>
            </a:xfrm>
            <a:custGeom>
              <a:avLst/>
              <a:gdLst/>
              <a:ahLst/>
              <a:cxnLst>
                <a:cxn ang="0">
                  <a:pos x="141" y="0"/>
                </a:cxn>
                <a:cxn ang="0">
                  <a:pos x="1" y="140"/>
                </a:cxn>
                <a:cxn ang="0">
                  <a:pos x="54" y="250"/>
                </a:cxn>
                <a:cxn ang="0">
                  <a:pos x="141" y="140"/>
                </a:cxn>
                <a:cxn ang="0">
                  <a:pos x="141" y="0"/>
                </a:cxn>
              </a:cxnLst>
              <a:rect l="0" t="0" r="r" b="b"/>
              <a:pathLst>
                <a:path w="141" h="250">
                  <a:moveTo>
                    <a:pt x="141" y="0"/>
                  </a:moveTo>
                  <a:cubicBezTo>
                    <a:pt x="63" y="0"/>
                    <a:pt x="1" y="63"/>
                    <a:pt x="1" y="140"/>
                  </a:cubicBezTo>
                  <a:cubicBezTo>
                    <a:pt x="0" y="183"/>
                    <a:pt x="20" y="224"/>
                    <a:pt x="54" y="250"/>
                  </a:cubicBezTo>
                  <a:lnTo>
                    <a:pt x="141" y="140"/>
                  </a:lnTo>
                  <a:lnTo>
                    <a:pt x="141" y="0"/>
                  </a:lnTo>
                  <a:close/>
                </a:path>
              </a:pathLst>
            </a:custGeom>
            <a:solidFill>
              <a:srgbClr val="FF8080"/>
            </a:solidFill>
            <a:ln w="6985">
              <a:solidFill>
                <a:srgbClr val="000000"/>
              </a:solidFill>
              <a:prstDash val="solid"/>
              <a:round/>
              <a:headEnd/>
              <a:tailEnd/>
            </a:ln>
          </p:spPr>
          <p:txBody>
            <a:bodyPr/>
            <a:lstStyle/>
            <a:p>
              <a:endParaRPr lang="en-US"/>
            </a:p>
          </p:txBody>
        </p:sp>
        <p:sp>
          <p:nvSpPr>
            <p:cNvPr id="218125" name="Rectangle 13"/>
            <p:cNvSpPr>
              <a:spLocks noChangeArrowheads="1"/>
            </p:cNvSpPr>
            <p:nvPr/>
          </p:nvSpPr>
          <p:spPr bwMode="auto">
            <a:xfrm>
              <a:off x="2520" y="363"/>
              <a:ext cx="2423" cy="371"/>
            </a:xfrm>
            <a:prstGeom prst="rect">
              <a:avLst/>
            </a:prstGeom>
            <a:noFill/>
            <a:ln w="9525">
              <a:noFill/>
              <a:miter lim="800000"/>
              <a:headEnd/>
              <a:tailEnd/>
            </a:ln>
          </p:spPr>
          <p:txBody>
            <a:bodyPr wrap="none" lIns="0" tIns="0" rIns="0" bIns="0">
              <a:spAutoFit/>
            </a:bodyPr>
            <a:lstStyle/>
            <a:p>
              <a:r>
                <a:rPr lang="en-CA" sz="2000">
                  <a:solidFill>
                    <a:srgbClr val="FFFFFF"/>
                  </a:solidFill>
                  <a:cs typeface="Arial" charset="0"/>
                </a:rPr>
                <a:t>Federal Parks (168)</a:t>
              </a:r>
              <a:endParaRPr lang="en-CA" sz="2000">
                <a:cs typeface="Arial" charset="0"/>
              </a:endParaRPr>
            </a:p>
          </p:txBody>
        </p:sp>
        <p:sp>
          <p:nvSpPr>
            <p:cNvPr id="218126" name="Rectangle 14"/>
            <p:cNvSpPr>
              <a:spLocks noChangeArrowheads="1"/>
            </p:cNvSpPr>
            <p:nvPr/>
          </p:nvSpPr>
          <p:spPr bwMode="auto">
            <a:xfrm>
              <a:off x="4681" y="898"/>
              <a:ext cx="2836" cy="370"/>
            </a:xfrm>
            <a:prstGeom prst="rect">
              <a:avLst/>
            </a:prstGeom>
            <a:noFill/>
            <a:ln w="9525">
              <a:noFill/>
              <a:miter lim="800000"/>
              <a:headEnd/>
              <a:tailEnd/>
            </a:ln>
          </p:spPr>
          <p:txBody>
            <a:bodyPr wrap="none" lIns="0" tIns="0" rIns="0" bIns="0">
              <a:spAutoFit/>
            </a:bodyPr>
            <a:lstStyle/>
            <a:p>
              <a:r>
                <a:rPr lang="en-CA" sz="2000">
                  <a:solidFill>
                    <a:srgbClr val="FFFFFF"/>
                  </a:solidFill>
                  <a:cs typeface="Arial" charset="0"/>
                </a:rPr>
                <a:t>Provincial Parks (1241)</a:t>
              </a:r>
              <a:endParaRPr lang="en-CA" sz="2000">
                <a:cs typeface="Arial" charset="0"/>
              </a:endParaRPr>
            </a:p>
          </p:txBody>
        </p:sp>
        <p:sp>
          <p:nvSpPr>
            <p:cNvPr id="218127" name="Rectangle 15"/>
            <p:cNvSpPr>
              <a:spLocks noChangeArrowheads="1"/>
            </p:cNvSpPr>
            <p:nvPr/>
          </p:nvSpPr>
          <p:spPr bwMode="auto">
            <a:xfrm>
              <a:off x="4585" y="4364"/>
              <a:ext cx="2316" cy="371"/>
            </a:xfrm>
            <a:prstGeom prst="rect">
              <a:avLst/>
            </a:prstGeom>
            <a:noFill/>
            <a:ln w="9525">
              <a:noFill/>
              <a:miter lim="800000"/>
              <a:headEnd/>
              <a:tailEnd/>
            </a:ln>
          </p:spPr>
          <p:txBody>
            <a:bodyPr wrap="none" lIns="0" tIns="0" rIns="0" bIns="0">
              <a:spAutoFit/>
            </a:bodyPr>
            <a:lstStyle/>
            <a:p>
              <a:r>
                <a:rPr lang="en-CA" sz="2000">
                  <a:solidFill>
                    <a:srgbClr val="FFFFFF"/>
                  </a:solidFill>
                  <a:cs typeface="Arial" charset="0"/>
                </a:rPr>
                <a:t>Private land (2562)</a:t>
              </a:r>
              <a:endParaRPr lang="en-CA" sz="2000">
                <a:cs typeface="Arial" charset="0"/>
              </a:endParaRPr>
            </a:p>
          </p:txBody>
        </p:sp>
        <p:sp>
          <p:nvSpPr>
            <p:cNvPr id="218128" name="Rectangle 16"/>
            <p:cNvSpPr>
              <a:spLocks noChangeArrowheads="1"/>
            </p:cNvSpPr>
            <p:nvPr/>
          </p:nvSpPr>
          <p:spPr bwMode="auto">
            <a:xfrm>
              <a:off x="1620" y="4679"/>
              <a:ext cx="1204" cy="371"/>
            </a:xfrm>
            <a:prstGeom prst="rect">
              <a:avLst/>
            </a:prstGeom>
            <a:noFill/>
            <a:ln w="9525">
              <a:noFill/>
              <a:miter lim="800000"/>
              <a:headEnd/>
              <a:tailEnd/>
            </a:ln>
          </p:spPr>
          <p:txBody>
            <a:bodyPr wrap="none" lIns="0" tIns="0" rIns="0" bIns="0">
              <a:spAutoFit/>
            </a:bodyPr>
            <a:lstStyle/>
            <a:p>
              <a:r>
                <a:rPr lang="en-CA" sz="2000">
                  <a:solidFill>
                    <a:srgbClr val="FFFFFF"/>
                  </a:solidFill>
                  <a:cs typeface="Arial" charset="0"/>
                </a:rPr>
                <a:t>TFL (436)</a:t>
              </a:r>
              <a:endParaRPr lang="en-CA" sz="2000">
                <a:cs typeface="Arial" charset="0"/>
              </a:endParaRPr>
            </a:p>
          </p:txBody>
        </p:sp>
        <p:sp>
          <p:nvSpPr>
            <p:cNvPr id="218129" name="Rectangle 17"/>
            <p:cNvSpPr>
              <a:spLocks noChangeArrowheads="1"/>
            </p:cNvSpPr>
            <p:nvPr/>
          </p:nvSpPr>
          <p:spPr bwMode="auto">
            <a:xfrm>
              <a:off x="180" y="1260"/>
              <a:ext cx="1480" cy="742"/>
            </a:xfrm>
            <a:prstGeom prst="rect">
              <a:avLst/>
            </a:prstGeom>
            <a:noFill/>
            <a:ln w="9525">
              <a:noFill/>
              <a:miter lim="800000"/>
              <a:headEnd/>
              <a:tailEnd/>
            </a:ln>
          </p:spPr>
          <p:txBody>
            <a:bodyPr wrap="none" lIns="0" tIns="0" rIns="0" bIns="0">
              <a:spAutoFit/>
            </a:bodyPr>
            <a:lstStyle/>
            <a:p>
              <a:r>
                <a:rPr lang="en-CA" sz="2000">
                  <a:solidFill>
                    <a:srgbClr val="FFFFFF"/>
                  </a:solidFill>
                  <a:cs typeface="Arial" charset="0"/>
                </a:rPr>
                <a:t>Crown Land</a:t>
              </a:r>
            </a:p>
            <a:p>
              <a:r>
                <a:rPr lang="en-CA" sz="2000">
                  <a:solidFill>
                    <a:srgbClr val="FFFFFF"/>
                  </a:solidFill>
                  <a:cs typeface="Arial" charset="0"/>
                </a:rPr>
                <a:t> (3105)</a:t>
              </a:r>
              <a:endParaRPr lang="en-CA" sz="2000">
                <a:cs typeface="Arial" charset="0"/>
              </a:endParaRPr>
            </a:p>
          </p:txBody>
        </p:sp>
      </p:gr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7330" name="Rectangle 2"/>
          <p:cNvSpPr>
            <a:spLocks noGrp="1" noRot="1" noChangeArrowheads="1"/>
          </p:cNvSpPr>
          <p:nvPr>
            <p:ph type="title"/>
          </p:nvPr>
        </p:nvSpPr>
        <p:spPr/>
        <p:txBody>
          <a:bodyPr/>
          <a:lstStyle/>
          <a:p>
            <a:r>
              <a:rPr lang="en-US"/>
              <a:t>Recovery Planning</a:t>
            </a:r>
            <a:endParaRPr lang="en-GB"/>
          </a:p>
        </p:txBody>
      </p:sp>
      <p:sp>
        <p:nvSpPr>
          <p:cNvPr id="227331" name="Rectangle 3"/>
          <p:cNvSpPr>
            <a:spLocks noGrp="1" noChangeArrowheads="1"/>
          </p:cNvSpPr>
          <p:nvPr>
            <p:ph type="body" sz="half" idx="1"/>
          </p:nvPr>
        </p:nvSpPr>
        <p:spPr>
          <a:xfrm>
            <a:off x="477838" y="1412875"/>
            <a:ext cx="8270875" cy="4518025"/>
          </a:xfrm>
        </p:spPr>
        <p:txBody>
          <a:bodyPr/>
          <a:lstStyle/>
          <a:p>
            <a:pPr>
              <a:spcBef>
                <a:spcPct val="50000"/>
              </a:spcBef>
              <a:buClr>
                <a:schemeClr val="tx2"/>
              </a:buClr>
              <a:buSzTx/>
              <a:buFont typeface="Wingdings" pitchFamily="2" charset="2"/>
              <a:buChar char="§"/>
            </a:pPr>
            <a:r>
              <a:rPr lang="en-GB"/>
              <a:t>The process of </a:t>
            </a:r>
            <a:r>
              <a:rPr lang="en-GB" i="1"/>
              <a:t>planning </a:t>
            </a:r>
            <a:r>
              <a:rPr lang="en-GB"/>
              <a:t>and </a:t>
            </a:r>
            <a:r>
              <a:rPr lang="en-GB" i="1"/>
              <a:t>implementing</a:t>
            </a:r>
            <a:r>
              <a:rPr lang="en-GB" b="1"/>
              <a:t> </a:t>
            </a:r>
            <a:r>
              <a:rPr lang="en-GB"/>
              <a:t>priority actions to reduce the risk of extinction for species listed as endangered, threatened or extirpated</a:t>
            </a:r>
          </a:p>
          <a:p>
            <a:pPr>
              <a:spcBef>
                <a:spcPct val="50000"/>
              </a:spcBef>
              <a:buClr>
                <a:schemeClr val="tx2"/>
              </a:buClr>
              <a:buFont typeface="Wingdings" pitchFamily="2" charset="2"/>
              <a:buNone/>
            </a:pPr>
            <a:r>
              <a:rPr lang="en-GB"/>
              <a:t>Planning documents:</a:t>
            </a:r>
          </a:p>
          <a:p>
            <a:pPr>
              <a:spcBef>
                <a:spcPct val="50000"/>
              </a:spcBef>
              <a:buClr>
                <a:schemeClr val="tx2"/>
              </a:buClr>
              <a:buSzTx/>
              <a:buFont typeface="Wingdings" pitchFamily="2" charset="2"/>
              <a:buChar char="§"/>
            </a:pPr>
            <a:r>
              <a:rPr lang="en-GB"/>
              <a:t>Recovery strategy</a:t>
            </a:r>
          </a:p>
          <a:p>
            <a:pPr>
              <a:spcBef>
                <a:spcPct val="50000"/>
              </a:spcBef>
              <a:buClr>
                <a:schemeClr val="tx2"/>
              </a:buClr>
              <a:buSzTx/>
              <a:buFont typeface="Wingdings" pitchFamily="2" charset="2"/>
              <a:buChar char="§"/>
            </a:pPr>
            <a:r>
              <a:rPr lang="en-GB"/>
              <a:t>Recovery Action plan(s)</a:t>
            </a:r>
          </a:p>
        </p:txBody>
      </p:sp>
      <p:pic>
        <p:nvPicPr>
          <p:cNvPr id="227332" name="Picture 4" descr="Recovery Team"/>
          <p:cNvPicPr>
            <a:picLocks noChangeAspect="1" noChangeArrowheads="1"/>
          </p:cNvPicPr>
          <p:nvPr>
            <p:ph sz="half" idx="2"/>
          </p:nvPr>
        </p:nvPicPr>
        <p:blipFill>
          <a:blip r:embed="rId2"/>
          <a:srcRect/>
          <a:stretch>
            <a:fillRect/>
          </a:stretch>
        </p:blipFill>
        <p:spPr>
          <a:xfrm>
            <a:off x="5364163" y="3860800"/>
            <a:ext cx="3606800" cy="2820988"/>
          </a:xfrm>
          <a:noFill/>
          <a:ln/>
        </p:spPr>
      </p:pic>
      <p:sp>
        <p:nvSpPr>
          <p:cNvPr id="227333" name="Text Box 5"/>
          <p:cNvSpPr txBox="1">
            <a:spLocks noChangeArrowheads="1"/>
          </p:cNvSpPr>
          <p:nvPr/>
        </p:nvSpPr>
        <p:spPr bwMode="auto">
          <a:xfrm>
            <a:off x="592138" y="3300413"/>
            <a:ext cx="3908425" cy="366712"/>
          </a:xfrm>
          <a:prstGeom prst="rect">
            <a:avLst/>
          </a:prstGeom>
          <a:noFill/>
          <a:ln w="9525">
            <a:noFill/>
            <a:miter lim="800000"/>
            <a:headEnd/>
            <a:tailEnd/>
          </a:ln>
          <a:effectLst/>
        </p:spPr>
        <p:txBody>
          <a:bodyPr>
            <a:spAutoFit/>
          </a:bodyPr>
          <a:lstStyle/>
          <a:p>
            <a:endParaRPr lang="en-US" sz="1800">
              <a:latin typeface="Tahoma" pitchFamily="34" charset="0"/>
              <a:cs typeface="Arial" charset="0"/>
            </a:endParaRPr>
          </a:p>
        </p:txBody>
      </p:sp>
      <p:sp>
        <p:nvSpPr>
          <p:cNvPr id="227334" name="Text Box 6"/>
          <p:cNvSpPr txBox="1">
            <a:spLocks noChangeArrowheads="1"/>
          </p:cNvSpPr>
          <p:nvPr/>
        </p:nvSpPr>
        <p:spPr bwMode="auto">
          <a:xfrm>
            <a:off x="1476375" y="6308725"/>
            <a:ext cx="3803650" cy="366713"/>
          </a:xfrm>
          <a:prstGeom prst="rect">
            <a:avLst/>
          </a:prstGeom>
          <a:noFill/>
          <a:ln w="9525">
            <a:noFill/>
            <a:miter lim="800000"/>
            <a:headEnd/>
            <a:tailEnd/>
          </a:ln>
          <a:effectLst/>
        </p:spPr>
        <p:txBody>
          <a:bodyPr wrap="none">
            <a:spAutoFit/>
          </a:bodyPr>
          <a:lstStyle/>
          <a:p>
            <a:r>
              <a:rPr lang="en-CA" sz="1800">
                <a:cs typeface="Arial" charset="0"/>
              </a:rPr>
              <a:t>Sharp-tailed Snake Recovery Team</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32802" name="Object 2"/>
          <p:cNvGraphicFramePr>
            <a:graphicFrameLocks noChangeAspect="1"/>
          </p:cNvGraphicFramePr>
          <p:nvPr>
            <p:ph type="dgm" idx="1"/>
          </p:nvPr>
        </p:nvGraphicFramePr>
        <p:xfrm>
          <a:off x="914400" y="1676400"/>
          <a:ext cx="7785100" cy="5097463"/>
        </p:xfrm>
        <a:graphic>
          <a:graphicData uri="http://schemas.openxmlformats.org/presentationml/2006/ole">
            <p:oleObj spid="_x0000_s332802" name="Document" r:id="rId3" imgW="8234545" imgH="5391665" progId="Word.Document.8">
              <p:embed/>
            </p:oleObj>
          </a:graphicData>
        </a:graphic>
      </p:graphicFrame>
      <p:sp>
        <p:nvSpPr>
          <p:cNvPr id="332803" name="Rectangle 3"/>
          <p:cNvSpPr>
            <a:spLocks noGrp="1" noRot="1" noChangeArrowheads="1"/>
          </p:cNvSpPr>
          <p:nvPr>
            <p:ph type="title"/>
          </p:nvPr>
        </p:nvSpPr>
        <p:spPr>
          <a:xfrm>
            <a:off x="323850" y="152400"/>
            <a:ext cx="8569325" cy="838200"/>
          </a:xfrm>
        </p:spPr>
        <p:txBody>
          <a:bodyPr/>
          <a:lstStyle/>
          <a:p>
            <a:r>
              <a:rPr lang="en-GB"/>
              <a:t>Recovery Planning</a:t>
            </a:r>
          </a:p>
        </p:txBody>
      </p:sp>
      <p:sp>
        <p:nvSpPr>
          <p:cNvPr id="332804" name="AutoShape 4"/>
          <p:cNvSpPr>
            <a:spLocks noChangeArrowheads="1"/>
          </p:cNvSpPr>
          <p:nvPr/>
        </p:nvSpPr>
        <p:spPr bwMode="auto">
          <a:xfrm>
            <a:off x="457200" y="1447800"/>
            <a:ext cx="3276600" cy="925513"/>
          </a:xfrm>
          <a:prstGeom prst="flowChartProcess">
            <a:avLst/>
          </a:prstGeom>
          <a:solidFill>
            <a:schemeClr val="tx1"/>
          </a:solidFill>
          <a:ln w="9525">
            <a:solidFill>
              <a:schemeClr val="tx1"/>
            </a:solidFill>
            <a:miter lim="800000"/>
            <a:headEnd/>
            <a:tailEnd/>
          </a:ln>
          <a:effectLst/>
        </p:spPr>
        <p:txBody>
          <a:bodyPr anchor="ctr">
            <a:spAutoFit/>
          </a:bodyPr>
          <a:lstStyle/>
          <a:p>
            <a:pPr algn="ctr"/>
            <a:r>
              <a:rPr lang="en-CA" sz="1800">
                <a:solidFill>
                  <a:schemeClr val="bg2"/>
                </a:solidFill>
                <a:cs typeface="Arial" charset="0"/>
              </a:rPr>
              <a:t>Species assessed as Extirpated, Endangered or Threatened</a:t>
            </a:r>
          </a:p>
        </p:txBody>
      </p:sp>
      <p:sp>
        <p:nvSpPr>
          <p:cNvPr id="332805" name="Line 5"/>
          <p:cNvSpPr>
            <a:spLocks noChangeShapeType="1"/>
          </p:cNvSpPr>
          <p:nvPr/>
        </p:nvSpPr>
        <p:spPr bwMode="auto">
          <a:xfrm>
            <a:off x="2057400" y="2362200"/>
            <a:ext cx="0" cy="609600"/>
          </a:xfrm>
          <a:prstGeom prst="line">
            <a:avLst/>
          </a:prstGeom>
          <a:noFill/>
          <a:ln w="25400">
            <a:solidFill>
              <a:schemeClr val="tx1"/>
            </a:solidFill>
            <a:round/>
            <a:headEnd/>
            <a:tailEnd type="triangle" w="med" len="med"/>
          </a:ln>
          <a:effectLst/>
        </p:spPr>
        <p:txBody>
          <a:bodyPr/>
          <a:lstStyle/>
          <a:p>
            <a:endParaRPr lang="en-US"/>
          </a:p>
        </p:txBody>
      </p:sp>
      <p:sp>
        <p:nvSpPr>
          <p:cNvPr id="332806" name="Freeform 6"/>
          <p:cNvSpPr>
            <a:spLocks/>
          </p:cNvSpPr>
          <p:nvPr/>
        </p:nvSpPr>
        <p:spPr bwMode="auto">
          <a:xfrm>
            <a:off x="2362200" y="2489200"/>
            <a:ext cx="4724400" cy="1092200"/>
          </a:xfrm>
          <a:custGeom>
            <a:avLst/>
            <a:gdLst/>
            <a:ahLst/>
            <a:cxnLst>
              <a:cxn ang="0">
                <a:pos x="2976" y="688"/>
              </a:cxn>
              <a:cxn ang="0">
                <a:pos x="2784" y="112"/>
              </a:cxn>
              <a:cxn ang="0">
                <a:pos x="2256" y="16"/>
              </a:cxn>
              <a:cxn ang="0">
                <a:pos x="912" y="16"/>
              </a:cxn>
              <a:cxn ang="0">
                <a:pos x="384" y="16"/>
              </a:cxn>
              <a:cxn ang="0">
                <a:pos x="96" y="64"/>
              </a:cxn>
              <a:cxn ang="0">
                <a:pos x="0" y="256"/>
              </a:cxn>
            </a:cxnLst>
            <a:rect l="0" t="0" r="r" b="b"/>
            <a:pathLst>
              <a:path w="2976" h="688">
                <a:moveTo>
                  <a:pt x="2976" y="688"/>
                </a:moveTo>
                <a:cubicBezTo>
                  <a:pt x="2940" y="456"/>
                  <a:pt x="2904" y="224"/>
                  <a:pt x="2784" y="112"/>
                </a:cubicBezTo>
                <a:cubicBezTo>
                  <a:pt x="2664" y="0"/>
                  <a:pt x="2568" y="32"/>
                  <a:pt x="2256" y="16"/>
                </a:cubicBezTo>
                <a:cubicBezTo>
                  <a:pt x="1944" y="0"/>
                  <a:pt x="1224" y="16"/>
                  <a:pt x="912" y="16"/>
                </a:cubicBezTo>
                <a:cubicBezTo>
                  <a:pt x="600" y="16"/>
                  <a:pt x="520" y="8"/>
                  <a:pt x="384" y="16"/>
                </a:cubicBezTo>
                <a:cubicBezTo>
                  <a:pt x="248" y="24"/>
                  <a:pt x="160" y="24"/>
                  <a:pt x="96" y="64"/>
                </a:cubicBezTo>
                <a:cubicBezTo>
                  <a:pt x="32" y="104"/>
                  <a:pt x="16" y="180"/>
                  <a:pt x="0" y="256"/>
                </a:cubicBezTo>
              </a:path>
            </a:pathLst>
          </a:custGeom>
          <a:noFill/>
          <a:ln w="31750" cap="flat">
            <a:solidFill>
              <a:schemeClr val="tx1"/>
            </a:solidFill>
            <a:prstDash val="dash"/>
            <a:round/>
            <a:headEnd type="triangle" w="med" len="med"/>
            <a:tailEnd/>
          </a:ln>
          <a:effectLst/>
        </p:spPr>
        <p:txBody>
          <a:bodyPr/>
          <a:lstStyle/>
          <a:p>
            <a:endParaRPr 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2082" name="Rectangle 2"/>
          <p:cNvSpPr>
            <a:spLocks noGrp="1" noRot="1" noChangeArrowheads="1"/>
          </p:cNvSpPr>
          <p:nvPr>
            <p:ph type="title"/>
          </p:nvPr>
        </p:nvSpPr>
        <p:spPr/>
        <p:txBody>
          <a:bodyPr/>
          <a:lstStyle/>
          <a:p>
            <a:r>
              <a:rPr lang="en-US" sz="4000"/>
              <a:t>Recovery planning – why do it?</a:t>
            </a:r>
            <a:endParaRPr lang="en-CA" sz="4000"/>
          </a:p>
        </p:txBody>
      </p:sp>
      <p:sp>
        <p:nvSpPr>
          <p:cNvPr id="302083" name="Rectangle 3"/>
          <p:cNvSpPr>
            <a:spLocks noGrp="1" noChangeArrowheads="1"/>
          </p:cNvSpPr>
          <p:nvPr>
            <p:ph type="body" idx="1"/>
          </p:nvPr>
        </p:nvSpPr>
        <p:spPr>
          <a:xfrm>
            <a:off x="457200" y="1341438"/>
            <a:ext cx="8229600" cy="5183187"/>
          </a:xfrm>
        </p:spPr>
        <p:txBody>
          <a:bodyPr/>
          <a:lstStyle/>
          <a:p>
            <a:pPr marL="609600" indent="-609600">
              <a:lnSpc>
                <a:spcPct val="90000"/>
              </a:lnSpc>
              <a:spcAft>
                <a:spcPct val="20000"/>
              </a:spcAft>
              <a:buClr>
                <a:schemeClr val="tx1"/>
              </a:buClr>
              <a:buFont typeface="Wingdings" pitchFamily="2" charset="2"/>
              <a:buNone/>
            </a:pPr>
            <a:r>
              <a:rPr lang="en-GB" sz="2800">
                <a:solidFill>
                  <a:schemeClr val="tx2"/>
                </a:solidFill>
              </a:rPr>
              <a:t>Accord commitments:</a:t>
            </a:r>
          </a:p>
          <a:p>
            <a:pPr marL="609600" indent="-609600">
              <a:lnSpc>
                <a:spcPct val="90000"/>
              </a:lnSpc>
              <a:buClr>
                <a:schemeClr val="tx1"/>
              </a:buClr>
              <a:buSzTx/>
              <a:buFont typeface="Wingdings" pitchFamily="2" charset="2"/>
              <a:buAutoNum type="alphaLcPeriod" startAt="6"/>
            </a:pPr>
            <a:r>
              <a:rPr lang="en-GB" sz="2600"/>
              <a:t>provide for the development of recovery plans within one year for Endangered species and two years for Threatened species that address the identified threats to the species and its habitat;</a:t>
            </a:r>
          </a:p>
          <a:p>
            <a:pPr marL="609600" indent="-609600">
              <a:lnSpc>
                <a:spcPct val="90000"/>
              </a:lnSpc>
              <a:spcBef>
                <a:spcPct val="50000"/>
              </a:spcBef>
              <a:spcAft>
                <a:spcPct val="20000"/>
              </a:spcAft>
              <a:buClr>
                <a:schemeClr val="tx1"/>
              </a:buClr>
              <a:buFont typeface="Wingdings" pitchFamily="2" charset="2"/>
              <a:buNone/>
            </a:pPr>
            <a:r>
              <a:rPr lang="en-GB" sz="2800">
                <a:solidFill>
                  <a:schemeClr val="tx2"/>
                </a:solidFill>
              </a:rPr>
              <a:t>Bilateral commitments:</a:t>
            </a:r>
          </a:p>
          <a:p>
            <a:pPr marL="609600" indent="-609600">
              <a:lnSpc>
                <a:spcPct val="90000"/>
              </a:lnSpc>
              <a:spcAft>
                <a:spcPct val="20000"/>
              </a:spcAft>
              <a:buClr>
                <a:schemeClr val="tx2"/>
              </a:buClr>
            </a:pPr>
            <a:r>
              <a:rPr lang="en-GB" sz="2600"/>
              <a:t>endeavour to develop recovery strategies and action plans that meet timelines and other requirements set in federal and provincial legislation.  </a:t>
            </a:r>
          </a:p>
          <a:p>
            <a:pPr marL="609600" indent="-609600">
              <a:lnSpc>
                <a:spcPct val="90000"/>
              </a:lnSpc>
              <a:spcAft>
                <a:spcPct val="20000"/>
              </a:spcAft>
              <a:buClr>
                <a:schemeClr val="tx2"/>
              </a:buClr>
            </a:pPr>
            <a:r>
              <a:rPr lang="en-GB" sz="2600"/>
              <a:t>apply a two stage approach to recovery planning (recovery strategy and action plan)</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3826" name="Rectangle 2"/>
          <p:cNvSpPr>
            <a:spLocks noGrp="1" noRot="1" noChangeArrowheads="1"/>
          </p:cNvSpPr>
          <p:nvPr>
            <p:ph type="title"/>
          </p:nvPr>
        </p:nvSpPr>
        <p:spPr/>
        <p:txBody>
          <a:bodyPr/>
          <a:lstStyle/>
          <a:p>
            <a:r>
              <a:rPr lang="en-CA" sz="3600"/>
              <a:t>Responsibility for Recovery Planning in BC</a:t>
            </a:r>
          </a:p>
        </p:txBody>
      </p:sp>
      <p:graphicFrame>
        <p:nvGraphicFramePr>
          <p:cNvPr id="334025" name="Group 201"/>
          <p:cNvGraphicFramePr>
            <a:graphicFrameLocks noGrp="1"/>
          </p:cNvGraphicFramePr>
          <p:nvPr/>
        </p:nvGraphicFramePr>
        <p:xfrm>
          <a:off x="457200" y="1600200"/>
          <a:ext cx="8229600" cy="4757738"/>
        </p:xfrm>
        <a:graphic>
          <a:graphicData uri="http://schemas.openxmlformats.org/drawingml/2006/table">
            <a:tbl>
              <a:tblPr/>
              <a:tblGrid>
                <a:gridCol w="3322638"/>
                <a:gridCol w="4906962"/>
              </a:tblGrid>
              <a:tr h="412750">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938213" algn="l"/>
                        </a:tabLst>
                      </a:pPr>
                      <a:r>
                        <a:rPr kumimoji="0" lang="en-CA" sz="1800" b="1" i="0" u="none" strike="noStrike" cap="none" normalizeH="0" baseline="0" smtClean="0">
                          <a:ln>
                            <a:noFill/>
                          </a:ln>
                          <a:solidFill>
                            <a:schemeClr val="tx1"/>
                          </a:solidFill>
                          <a:effectLst/>
                          <a:latin typeface="Arial" charset="0"/>
                          <a:cs typeface="Times New Roman" pitchFamily="18" charset="0"/>
                        </a:rPr>
                        <a:t>Species or Land Ownership</a:t>
                      </a:r>
                      <a:endParaRPr kumimoji="0" lang="en-CA" sz="1800" b="0" i="0" u="none" strike="noStrike" cap="none" normalizeH="0" baseline="0" smtClean="0">
                        <a:ln>
                          <a:noFill/>
                        </a:ln>
                        <a:solidFill>
                          <a:schemeClr val="tx1"/>
                        </a:solidFill>
                        <a:effectLst/>
                        <a:latin typeface="Arial"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938213" algn="l"/>
                        </a:tabLst>
                      </a:pPr>
                      <a:r>
                        <a:rPr kumimoji="0" lang="en-CA" sz="1800" b="1" i="0" u="none" strike="noStrike" cap="none" normalizeH="0" baseline="0" smtClean="0">
                          <a:ln>
                            <a:noFill/>
                          </a:ln>
                          <a:solidFill>
                            <a:schemeClr val="tx1"/>
                          </a:solidFill>
                          <a:effectLst/>
                          <a:latin typeface="Arial" charset="0"/>
                          <a:cs typeface="Times New Roman" pitchFamily="18" charset="0"/>
                        </a:rPr>
                        <a:t>Lead Jurisdiction</a:t>
                      </a:r>
                      <a:endParaRPr kumimoji="0" lang="en-CA" sz="1800" b="0" i="0" u="none" strike="noStrike" cap="none" normalizeH="0" baseline="0" smtClean="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411163">
                <a:tc>
                  <a:txBody>
                    <a:bodyPr/>
                    <a:lstStyle/>
                    <a:p>
                      <a:pPr marL="0" marR="0" lvl="0" indent="0" algn="l" defTabSz="914400" rtl="0" eaLnBrk="1" fontAlgn="base" latinLnBrk="0" hangingPunct="1">
                        <a:lnSpc>
                          <a:spcPct val="100000"/>
                        </a:lnSpc>
                        <a:spcBef>
                          <a:spcPct val="0"/>
                        </a:spcBef>
                        <a:spcAft>
                          <a:spcPct val="0"/>
                        </a:spcAft>
                        <a:buClrTx/>
                        <a:buSzTx/>
                        <a:buFontTx/>
                        <a:buNone/>
                        <a:tabLst>
                          <a:tab pos="938213" algn="l"/>
                        </a:tabLst>
                      </a:pPr>
                      <a:r>
                        <a:rPr kumimoji="0" lang="en-CA" sz="1800" b="0" i="0" u="none" strike="noStrike" cap="none" normalizeH="0" baseline="0" smtClean="0">
                          <a:ln>
                            <a:noFill/>
                          </a:ln>
                          <a:solidFill>
                            <a:schemeClr val="tx1"/>
                          </a:solidFill>
                          <a:effectLst/>
                          <a:latin typeface="Arial" charset="0"/>
                          <a:cs typeface="Times New Roman" pitchFamily="18" charset="0"/>
                        </a:rPr>
                        <a:t>Migratory Birds</a:t>
                      </a:r>
                      <a:endParaRPr kumimoji="0" lang="en-CA" sz="18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938213" algn="l"/>
                        </a:tabLst>
                      </a:pPr>
                      <a:r>
                        <a:rPr kumimoji="0" lang="en-CA" sz="1800" b="0" i="0" u="none" strike="noStrike" cap="none" normalizeH="0" baseline="0" smtClean="0">
                          <a:ln>
                            <a:noFill/>
                          </a:ln>
                          <a:solidFill>
                            <a:schemeClr val="tx1"/>
                          </a:solidFill>
                          <a:effectLst/>
                          <a:latin typeface="Arial" charset="0"/>
                          <a:cs typeface="Times New Roman" pitchFamily="18" charset="0"/>
                        </a:rPr>
                        <a:t>Canadian Wildlife Service (CWS)</a:t>
                      </a:r>
                      <a:endParaRPr kumimoji="0" lang="en-CA" sz="18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2750">
                <a:tc>
                  <a:txBody>
                    <a:bodyPr/>
                    <a:lstStyle/>
                    <a:p>
                      <a:pPr marL="0" marR="0" lvl="0" indent="0" algn="l" defTabSz="914400" rtl="0" eaLnBrk="1" fontAlgn="base" latinLnBrk="0" hangingPunct="1">
                        <a:lnSpc>
                          <a:spcPct val="100000"/>
                        </a:lnSpc>
                        <a:spcBef>
                          <a:spcPct val="0"/>
                        </a:spcBef>
                        <a:spcAft>
                          <a:spcPct val="0"/>
                        </a:spcAft>
                        <a:buClrTx/>
                        <a:buSzTx/>
                        <a:buFontTx/>
                        <a:buNone/>
                        <a:tabLst>
                          <a:tab pos="938213" algn="l"/>
                        </a:tabLst>
                      </a:pPr>
                      <a:r>
                        <a:rPr kumimoji="0" lang="en-CA" sz="1800" b="0" i="0" u="none" strike="noStrike" cap="none" normalizeH="0" baseline="0" smtClean="0">
                          <a:ln>
                            <a:noFill/>
                          </a:ln>
                          <a:solidFill>
                            <a:schemeClr val="tx1"/>
                          </a:solidFill>
                          <a:effectLst/>
                          <a:latin typeface="Arial" charset="0"/>
                          <a:cs typeface="Times New Roman" pitchFamily="18" charset="0"/>
                        </a:rPr>
                        <a:t>Marine Species</a:t>
                      </a:r>
                      <a:endParaRPr kumimoji="0" lang="en-CA" sz="18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938213" algn="l"/>
                        </a:tabLst>
                      </a:pPr>
                      <a:r>
                        <a:rPr kumimoji="0" lang="en-CA" sz="1800" b="0" i="0" u="none" strike="noStrike" cap="none" normalizeH="0" baseline="0" smtClean="0">
                          <a:ln>
                            <a:noFill/>
                          </a:ln>
                          <a:solidFill>
                            <a:schemeClr val="tx1"/>
                          </a:solidFill>
                          <a:effectLst/>
                          <a:latin typeface="Arial" charset="0"/>
                          <a:cs typeface="Times New Roman" pitchFamily="18" charset="0"/>
                        </a:rPr>
                        <a:t>Fisheries and Oceans Canada (DFO)</a:t>
                      </a:r>
                      <a:endParaRPr kumimoji="0" lang="en-CA" sz="18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2750">
                <a:tc>
                  <a:txBody>
                    <a:bodyPr/>
                    <a:lstStyle/>
                    <a:p>
                      <a:pPr marL="0" marR="0" lvl="0" indent="0" algn="l" defTabSz="914400" rtl="0" eaLnBrk="1" fontAlgn="base" latinLnBrk="0" hangingPunct="1">
                        <a:lnSpc>
                          <a:spcPct val="100000"/>
                        </a:lnSpc>
                        <a:spcBef>
                          <a:spcPct val="0"/>
                        </a:spcBef>
                        <a:spcAft>
                          <a:spcPct val="0"/>
                        </a:spcAft>
                        <a:buClrTx/>
                        <a:buSzTx/>
                        <a:buFontTx/>
                        <a:buNone/>
                        <a:tabLst>
                          <a:tab pos="938213" algn="l"/>
                        </a:tabLst>
                      </a:pPr>
                      <a:r>
                        <a:rPr kumimoji="0" lang="en-CA" sz="1800" b="0" i="0" u="none" strike="noStrike" cap="none" normalizeH="0" baseline="0" smtClean="0">
                          <a:ln>
                            <a:noFill/>
                          </a:ln>
                          <a:solidFill>
                            <a:schemeClr val="tx1"/>
                          </a:solidFill>
                          <a:effectLst/>
                          <a:latin typeface="Arial" charset="0"/>
                          <a:cs typeface="Times New Roman" pitchFamily="18" charset="0"/>
                        </a:rPr>
                        <a:t>Freshwater Fish</a:t>
                      </a:r>
                      <a:endParaRPr kumimoji="0" lang="en-CA" sz="18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938213" algn="l"/>
                        </a:tabLst>
                      </a:pPr>
                      <a:r>
                        <a:rPr kumimoji="0" lang="en-CA" sz="1800" b="0" i="0" u="none" strike="noStrike" cap="none" normalizeH="0" baseline="0" smtClean="0">
                          <a:ln>
                            <a:noFill/>
                          </a:ln>
                          <a:solidFill>
                            <a:schemeClr val="tx1"/>
                          </a:solidFill>
                          <a:effectLst/>
                          <a:latin typeface="Arial" charset="0"/>
                          <a:cs typeface="Times New Roman" pitchFamily="18" charset="0"/>
                        </a:rPr>
                        <a:t>DFO and BC Ministry of Environment (MOE)</a:t>
                      </a:r>
                      <a:endParaRPr kumimoji="0" lang="en-CA" sz="18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2750">
                <a:tc>
                  <a:txBody>
                    <a:bodyPr/>
                    <a:lstStyle/>
                    <a:p>
                      <a:pPr marL="0" marR="0" lvl="0" indent="0" algn="l" defTabSz="914400" rtl="0" eaLnBrk="1" fontAlgn="base" latinLnBrk="0" hangingPunct="1">
                        <a:lnSpc>
                          <a:spcPct val="100000"/>
                        </a:lnSpc>
                        <a:spcBef>
                          <a:spcPct val="0"/>
                        </a:spcBef>
                        <a:spcAft>
                          <a:spcPct val="0"/>
                        </a:spcAft>
                        <a:buClrTx/>
                        <a:buSzTx/>
                        <a:buFontTx/>
                        <a:buNone/>
                        <a:tabLst>
                          <a:tab pos="938213" algn="l"/>
                        </a:tabLst>
                      </a:pPr>
                      <a:r>
                        <a:rPr kumimoji="0" lang="en-CA" sz="1800" b="0" i="0" u="none" strike="noStrike" cap="none" normalizeH="0" baseline="0" smtClean="0">
                          <a:ln>
                            <a:noFill/>
                          </a:ln>
                          <a:solidFill>
                            <a:schemeClr val="tx1"/>
                          </a:solidFill>
                          <a:effectLst/>
                          <a:latin typeface="Arial" charset="0"/>
                          <a:cs typeface="Times New Roman" pitchFamily="18" charset="0"/>
                        </a:rPr>
                        <a:t>Other Wildlife</a:t>
                      </a:r>
                      <a:endParaRPr kumimoji="0" lang="en-CA" sz="18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938213" algn="l"/>
                        </a:tabLst>
                      </a:pPr>
                      <a:r>
                        <a:rPr kumimoji="0" lang="en-CA" sz="1800" b="0" i="0" u="none" strike="noStrike" cap="none" normalizeH="0" baseline="0" smtClean="0">
                          <a:ln>
                            <a:noFill/>
                          </a:ln>
                          <a:solidFill>
                            <a:schemeClr val="tx1"/>
                          </a:solidFill>
                          <a:effectLst/>
                          <a:latin typeface="Arial" charset="0"/>
                          <a:cs typeface="Times New Roman" pitchFamily="18" charset="0"/>
                        </a:rPr>
                        <a:t>BC Ministry of Environment</a:t>
                      </a:r>
                      <a:endParaRPr kumimoji="0" lang="en-CA" sz="18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31900">
                <a:tc>
                  <a:txBody>
                    <a:bodyPr/>
                    <a:lstStyle/>
                    <a:p>
                      <a:pPr marL="0" marR="0" lvl="0" indent="0" algn="l" defTabSz="914400" rtl="0" eaLnBrk="1" fontAlgn="base" latinLnBrk="0" hangingPunct="1">
                        <a:lnSpc>
                          <a:spcPct val="100000"/>
                        </a:lnSpc>
                        <a:spcBef>
                          <a:spcPct val="0"/>
                        </a:spcBef>
                        <a:spcAft>
                          <a:spcPct val="0"/>
                        </a:spcAft>
                        <a:buClrTx/>
                        <a:buSzTx/>
                        <a:buFontTx/>
                        <a:buNone/>
                        <a:tabLst>
                          <a:tab pos="938213" algn="l"/>
                        </a:tabLst>
                      </a:pPr>
                      <a:r>
                        <a:rPr kumimoji="0" lang="en-CA" sz="1800" b="0" i="0" u="none" strike="noStrike" cap="none" normalizeH="0" baseline="0" smtClean="0">
                          <a:ln>
                            <a:noFill/>
                          </a:ln>
                          <a:solidFill>
                            <a:schemeClr val="tx1"/>
                          </a:solidFill>
                          <a:effectLst/>
                          <a:latin typeface="Arial" charset="0"/>
                          <a:cs typeface="Times New Roman" pitchFamily="18" charset="0"/>
                        </a:rPr>
                        <a:t>National Parks, National Historic Sites and National Marine Conservation Areas </a:t>
                      </a:r>
                      <a:endParaRPr kumimoji="0" lang="en-CA" sz="18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938213" algn="l"/>
                        </a:tabLst>
                      </a:pPr>
                      <a:r>
                        <a:rPr kumimoji="0" lang="en-CA" sz="1800" b="0" i="0" u="none" strike="noStrike" cap="none" normalizeH="0" baseline="0" smtClean="0">
                          <a:ln>
                            <a:noFill/>
                          </a:ln>
                          <a:solidFill>
                            <a:schemeClr val="tx1"/>
                          </a:solidFill>
                          <a:effectLst/>
                          <a:latin typeface="Arial" charset="0"/>
                          <a:cs typeface="Times New Roman" pitchFamily="18" charset="0"/>
                        </a:rPr>
                        <a:t>Parks Canada Agency (PCA) for species whose Canadian distribution lies mainly on lands under PCA jurisdiction and other species of interest as agreed to by the responsible jurisdiction(s).</a:t>
                      </a:r>
                      <a:endParaRPr kumimoji="0" lang="en-CA" sz="18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31900">
                <a:tc>
                  <a:txBody>
                    <a:bodyPr/>
                    <a:lstStyle/>
                    <a:p>
                      <a:pPr marL="0" marR="0" lvl="0" indent="0" algn="l" defTabSz="914400" rtl="0" eaLnBrk="1" fontAlgn="base" latinLnBrk="0" hangingPunct="1">
                        <a:lnSpc>
                          <a:spcPct val="100000"/>
                        </a:lnSpc>
                        <a:spcBef>
                          <a:spcPct val="0"/>
                        </a:spcBef>
                        <a:spcAft>
                          <a:spcPct val="0"/>
                        </a:spcAft>
                        <a:buClrTx/>
                        <a:buSzTx/>
                        <a:buFontTx/>
                        <a:buNone/>
                        <a:tabLst>
                          <a:tab pos="938213" algn="l"/>
                        </a:tabLst>
                      </a:pPr>
                      <a:r>
                        <a:rPr kumimoji="0" lang="en-CA" sz="1800" b="0" i="0" u="none" strike="noStrike" cap="none" normalizeH="0" baseline="0" smtClean="0">
                          <a:ln>
                            <a:noFill/>
                          </a:ln>
                          <a:solidFill>
                            <a:schemeClr val="tx1"/>
                          </a:solidFill>
                          <a:effectLst/>
                          <a:latin typeface="Arial" charset="0"/>
                          <a:cs typeface="Times New Roman" pitchFamily="18" charset="0"/>
                        </a:rPr>
                        <a:t>Federal lands (non-park, i.e., Department of National Defence lands, Indian Reserves)</a:t>
                      </a:r>
                      <a:endParaRPr kumimoji="0" lang="en-CA" sz="18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938213" algn="l"/>
                        </a:tabLst>
                      </a:pPr>
                      <a:r>
                        <a:rPr kumimoji="0" lang="en-CA" sz="1800" b="0" i="0" u="none" strike="noStrike" cap="none" normalizeH="0" baseline="0" smtClean="0">
                          <a:ln>
                            <a:noFill/>
                          </a:ln>
                          <a:solidFill>
                            <a:schemeClr val="tx1"/>
                          </a:solidFill>
                          <a:effectLst/>
                          <a:latin typeface="Arial" charset="0"/>
                          <a:cs typeface="Times New Roman" pitchFamily="18" charset="0"/>
                        </a:rPr>
                        <a:t>CWS if the majority of the listed population in British Columbia is on “non-park” federal lands</a:t>
                      </a:r>
                      <a:endParaRPr kumimoji="0" lang="en-CA" sz="18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5874" name="Rectangle 2"/>
          <p:cNvSpPr>
            <a:spLocks noGrp="1" noRot="1" noChangeArrowheads="1"/>
          </p:cNvSpPr>
          <p:nvPr>
            <p:ph type="title"/>
          </p:nvPr>
        </p:nvSpPr>
        <p:spPr/>
        <p:txBody>
          <a:bodyPr/>
          <a:lstStyle/>
          <a:p>
            <a:pPr algn="l"/>
            <a:r>
              <a:rPr lang="en-US" sz="4000"/>
              <a:t>Recovery Teams - role</a:t>
            </a:r>
            <a:endParaRPr lang="en-CA" sz="4000"/>
          </a:p>
        </p:txBody>
      </p:sp>
      <p:sp>
        <p:nvSpPr>
          <p:cNvPr id="335875" name="Rectangle 3"/>
          <p:cNvSpPr>
            <a:spLocks noGrp="1" noChangeArrowheads="1"/>
          </p:cNvSpPr>
          <p:nvPr>
            <p:ph type="body" sz="half" idx="1"/>
          </p:nvPr>
        </p:nvSpPr>
        <p:spPr>
          <a:xfrm>
            <a:off x="457200" y="1371600"/>
            <a:ext cx="8458200" cy="1981200"/>
          </a:xfrm>
        </p:spPr>
        <p:txBody>
          <a:bodyPr/>
          <a:lstStyle/>
          <a:p>
            <a:pPr>
              <a:buClr>
                <a:schemeClr val="tx2"/>
              </a:buClr>
              <a:buSzPct val="75000"/>
            </a:pPr>
            <a:r>
              <a:rPr lang="en-GB"/>
              <a:t>accountable to the lead jurisdiction</a:t>
            </a:r>
          </a:p>
          <a:p>
            <a:pPr>
              <a:buClr>
                <a:schemeClr val="tx2"/>
              </a:buClr>
              <a:buSzPct val="75000"/>
            </a:pPr>
            <a:r>
              <a:rPr lang="en-GB"/>
              <a:t>the primary role of the team is to provide </a:t>
            </a:r>
            <a:r>
              <a:rPr lang="en-GB" b="1"/>
              <a:t>the best available scientific advice</a:t>
            </a:r>
            <a:r>
              <a:rPr lang="en-GB"/>
              <a:t> on how to recover the species</a:t>
            </a:r>
          </a:p>
          <a:p>
            <a:pPr>
              <a:buClr>
                <a:schemeClr val="tx2"/>
              </a:buClr>
              <a:buSzPct val="75000"/>
            </a:pPr>
            <a:endParaRPr lang="en-GB"/>
          </a:p>
        </p:txBody>
      </p:sp>
      <p:sp>
        <p:nvSpPr>
          <p:cNvPr id="335876" name="Rectangle 4"/>
          <p:cNvSpPr>
            <a:spLocks noGrp="1" noChangeArrowheads="1"/>
          </p:cNvSpPr>
          <p:nvPr>
            <p:ph type="body" sz="half" idx="2"/>
          </p:nvPr>
        </p:nvSpPr>
        <p:spPr>
          <a:xfrm>
            <a:off x="381000" y="3352800"/>
            <a:ext cx="6172200" cy="3276600"/>
          </a:xfrm>
        </p:spPr>
        <p:txBody>
          <a:bodyPr/>
          <a:lstStyle/>
          <a:p>
            <a:pPr>
              <a:buClr>
                <a:schemeClr val="tx2"/>
              </a:buClr>
              <a:buSzPct val="75000"/>
            </a:pPr>
            <a:r>
              <a:rPr lang="en-GB"/>
              <a:t>this advice is provided to government and others in the form of a recovery strategy</a:t>
            </a:r>
          </a:p>
          <a:p>
            <a:pPr>
              <a:buClr>
                <a:schemeClr val="tx2"/>
              </a:buClr>
              <a:buSzPct val="75000"/>
            </a:pPr>
            <a:r>
              <a:rPr lang="en-GB"/>
              <a:t>decision making and accountability for making management decisions rests with the responsible jurisdiction</a:t>
            </a:r>
            <a:endParaRPr lang="en-CA"/>
          </a:p>
        </p:txBody>
      </p:sp>
      <p:pic>
        <p:nvPicPr>
          <p:cNvPr id="335877" name="Picture 5" descr="cover_e"/>
          <p:cNvPicPr>
            <a:picLocks noChangeAspect="1" noChangeArrowheads="1"/>
          </p:cNvPicPr>
          <p:nvPr/>
        </p:nvPicPr>
        <p:blipFill>
          <a:blip r:embed="rId2"/>
          <a:srcRect/>
          <a:stretch>
            <a:fillRect/>
          </a:stretch>
        </p:blipFill>
        <p:spPr bwMode="auto">
          <a:xfrm>
            <a:off x="6467475" y="3200400"/>
            <a:ext cx="2676525" cy="3457575"/>
          </a:xfrm>
          <a:prstGeom prst="rect">
            <a:avLst/>
          </a:prstGeom>
          <a:noFill/>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4610" name="Rectangle 2"/>
          <p:cNvSpPr>
            <a:spLocks noGrp="1" noRot="1" noChangeArrowheads="1"/>
          </p:cNvSpPr>
          <p:nvPr>
            <p:ph type="title"/>
          </p:nvPr>
        </p:nvSpPr>
        <p:spPr>
          <a:xfrm>
            <a:off x="468313" y="188913"/>
            <a:ext cx="8229600" cy="1143000"/>
          </a:xfrm>
        </p:spPr>
        <p:txBody>
          <a:bodyPr/>
          <a:lstStyle/>
          <a:p>
            <a:r>
              <a:rPr lang="en-US" b="0"/>
              <a:t>Recovery Planning in BC</a:t>
            </a:r>
            <a:endParaRPr lang="en-CA" b="0"/>
          </a:p>
        </p:txBody>
      </p:sp>
      <p:sp>
        <p:nvSpPr>
          <p:cNvPr id="324611" name="Rectangle 3"/>
          <p:cNvSpPr>
            <a:spLocks noGrp="1" noChangeArrowheads="1"/>
          </p:cNvSpPr>
          <p:nvPr>
            <p:ph type="body" sz="half" idx="1"/>
          </p:nvPr>
        </p:nvSpPr>
        <p:spPr>
          <a:xfrm>
            <a:off x="250825" y="1484313"/>
            <a:ext cx="4392613" cy="4535487"/>
          </a:xfrm>
        </p:spPr>
        <p:txBody>
          <a:bodyPr/>
          <a:lstStyle/>
          <a:p>
            <a:pPr>
              <a:buClr>
                <a:schemeClr val="tx2"/>
              </a:buClr>
              <a:buSzPct val="90000"/>
              <a:buFont typeface="Wingdings" pitchFamily="2" charset="2"/>
              <a:buChar char="§"/>
            </a:pPr>
            <a:r>
              <a:rPr lang="en-US" sz="2800"/>
              <a:t>54 recovery teams are currently active in BC </a:t>
            </a:r>
          </a:p>
          <a:p>
            <a:pPr>
              <a:buClr>
                <a:schemeClr val="tx2"/>
              </a:buClr>
              <a:buSzPct val="90000"/>
              <a:buFont typeface="Wingdings" pitchFamily="2" charset="2"/>
              <a:buChar char="§"/>
            </a:pPr>
            <a:r>
              <a:rPr lang="en-US" sz="2800"/>
              <a:t>BC is leading or co-leading 32 teams</a:t>
            </a:r>
          </a:p>
          <a:p>
            <a:pPr>
              <a:buClr>
                <a:schemeClr val="tx2"/>
              </a:buClr>
              <a:buSzPct val="90000"/>
              <a:buFont typeface="Wingdings" pitchFamily="2" charset="2"/>
              <a:buChar char="§"/>
            </a:pPr>
            <a:r>
              <a:rPr lang="en-US" sz="2800"/>
              <a:t>BC lead or co-lead teams are engaged in planning for 133 COSEWIC species </a:t>
            </a:r>
          </a:p>
          <a:p>
            <a:pPr>
              <a:buClr>
                <a:schemeClr val="tx2"/>
              </a:buClr>
              <a:buFont typeface="Wingdings" pitchFamily="2" charset="2"/>
              <a:buNone/>
            </a:pPr>
            <a:r>
              <a:rPr lang="en-US" sz="2800"/>
              <a:t>(121 SARA listed species)</a:t>
            </a:r>
          </a:p>
          <a:p>
            <a:endParaRPr lang="en-US" sz="900"/>
          </a:p>
        </p:txBody>
      </p:sp>
      <p:graphicFrame>
        <p:nvGraphicFramePr>
          <p:cNvPr id="324612" name="Object 4"/>
          <p:cNvGraphicFramePr>
            <a:graphicFrameLocks noChangeAspect="1"/>
          </p:cNvGraphicFramePr>
          <p:nvPr>
            <p:ph sz="quarter" idx="3"/>
          </p:nvPr>
        </p:nvGraphicFramePr>
        <p:xfrm>
          <a:off x="3127375" y="212725"/>
          <a:ext cx="7342188" cy="6678613"/>
        </p:xfrm>
        <a:graphic>
          <a:graphicData uri="http://schemas.openxmlformats.org/presentationml/2006/ole">
            <p:oleObj spid="_x0000_s324612" name="Chart" r:id="rId4" imgW="2419502" imgH="2200351" progId="Excel.Chart.8">
              <p:embed/>
            </p:oleObj>
          </a:graphicData>
        </a:graphic>
      </p:graphicFrame>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1058" name="Picture 2" descr="Mount Tzuhalem, near Duncan B.C."/>
          <p:cNvPicPr>
            <a:picLocks noChangeAspect="1" noChangeArrowheads="1"/>
          </p:cNvPicPr>
          <p:nvPr/>
        </p:nvPicPr>
        <p:blipFill>
          <a:blip r:embed="rId2"/>
          <a:srcRect l="2887" t="2145" r="2158" b="4758"/>
          <a:stretch>
            <a:fillRect/>
          </a:stretch>
        </p:blipFill>
        <p:spPr bwMode="auto">
          <a:xfrm>
            <a:off x="0" y="1628775"/>
            <a:ext cx="3132138" cy="2089150"/>
          </a:xfrm>
          <a:prstGeom prst="rect">
            <a:avLst/>
          </a:prstGeom>
          <a:noFill/>
        </p:spPr>
      </p:pic>
      <p:pic>
        <p:nvPicPr>
          <p:cNvPr id="301059" name="Picture 3"/>
          <p:cNvPicPr>
            <a:picLocks noChangeAspect="1" noChangeArrowheads="1"/>
          </p:cNvPicPr>
          <p:nvPr/>
        </p:nvPicPr>
        <p:blipFill>
          <a:blip r:embed="rId3"/>
          <a:srcRect/>
          <a:stretch>
            <a:fillRect/>
          </a:stretch>
        </p:blipFill>
        <p:spPr bwMode="auto">
          <a:xfrm>
            <a:off x="6554788" y="3500438"/>
            <a:ext cx="2589212" cy="3357562"/>
          </a:xfrm>
          <a:prstGeom prst="rect">
            <a:avLst/>
          </a:prstGeom>
          <a:noFill/>
          <a:ln w="9525">
            <a:noFill/>
            <a:miter lim="800000"/>
            <a:headEnd/>
            <a:tailEnd/>
          </a:ln>
          <a:effectLst/>
        </p:spPr>
      </p:pic>
      <p:sp>
        <p:nvSpPr>
          <p:cNvPr id="301060" name="Rectangle 4"/>
          <p:cNvSpPr>
            <a:spLocks noGrp="1" noRot="1" noChangeArrowheads="1"/>
          </p:cNvSpPr>
          <p:nvPr>
            <p:ph type="title"/>
          </p:nvPr>
        </p:nvSpPr>
        <p:spPr>
          <a:xfrm>
            <a:off x="468313" y="115888"/>
            <a:ext cx="8229600" cy="1143000"/>
          </a:xfrm>
        </p:spPr>
        <p:txBody>
          <a:bodyPr/>
          <a:lstStyle/>
          <a:p>
            <a:r>
              <a:rPr lang="en-GB"/>
              <a:t>Approaches to Recovery Planning</a:t>
            </a:r>
          </a:p>
        </p:txBody>
      </p:sp>
      <p:sp>
        <p:nvSpPr>
          <p:cNvPr id="301061" name="Rectangle 5"/>
          <p:cNvSpPr>
            <a:spLocks noGrp="1" noChangeArrowheads="1"/>
          </p:cNvSpPr>
          <p:nvPr>
            <p:ph type="body" sz="half" idx="2"/>
          </p:nvPr>
        </p:nvSpPr>
        <p:spPr>
          <a:xfrm>
            <a:off x="2627313" y="1628775"/>
            <a:ext cx="4038600" cy="4525963"/>
          </a:xfrm>
        </p:spPr>
        <p:txBody>
          <a:bodyPr/>
          <a:lstStyle/>
          <a:p>
            <a:pPr algn="ctr">
              <a:buFont typeface="Wingdings" pitchFamily="2" charset="2"/>
              <a:buNone/>
            </a:pPr>
            <a:endParaRPr lang="en-GB" sz="2800"/>
          </a:p>
          <a:p>
            <a:pPr algn="ctr">
              <a:buFont typeface="Wingdings" pitchFamily="2" charset="2"/>
              <a:buNone/>
            </a:pPr>
            <a:r>
              <a:rPr lang="en-GB" sz="2800"/>
              <a:t>Single Species</a:t>
            </a:r>
          </a:p>
          <a:p>
            <a:pPr algn="ctr">
              <a:buFont typeface="Wingdings" pitchFamily="2" charset="2"/>
              <a:buNone/>
            </a:pPr>
            <a:r>
              <a:rPr lang="en-GB" sz="2800"/>
              <a:t>Multiple Species</a:t>
            </a:r>
          </a:p>
          <a:p>
            <a:pPr algn="ctr">
              <a:buFont typeface="Wingdings" pitchFamily="2" charset="2"/>
              <a:buNone/>
            </a:pPr>
            <a:r>
              <a:rPr lang="en-GB" sz="2800"/>
              <a:t>Ecosystems</a:t>
            </a:r>
          </a:p>
          <a:p>
            <a:pPr algn="ctr">
              <a:buFont typeface="Wingdings" pitchFamily="2" charset="2"/>
              <a:buNone/>
            </a:pPr>
            <a:r>
              <a:rPr lang="en-GB" sz="2800"/>
              <a:t>Landscapes</a:t>
            </a:r>
          </a:p>
        </p:txBody>
      </p:sp>
      <p:grpSp>
        <p:nvGrpSpPr>
          <p:cNvPr id="301062" name="Group 6"/>
          <p:cNvGrpSpPr>
            <a:grpSpLocks/>
          </p:cNvGrpSpPr>
          <p:nvPr/>
        </p:nvGrpSpPr>
        <p:grpSpPr bwMode="auto">
          <a:xfrm>
            <a:off x="0" y="4224338"/>
            <a:ext cx="4981575" cy="2633662"/>
            <a:chOff x="0" y="2661"/>
            <a:chExt cx="3138" cy="1659"/>
          </a:xfrm>
        </p:grpSpPr>
        <p:pic>
          <p:nvPicPr>
            <p:cNvPr id="301063" name="Picture 7"/>
            <p:cNvPicPr>
              <a:picLocks noChangeAspect="1" noChangeArrowheads="1"/>
            </p:cNvPicPr>
            <p:nvPr/>
          </p:nvPicPr>
          <p:blipFill>
            <a:blip r:embed="rId4"/>
            <a:srcRect/>
            <a:stretch>
              <a:fillRect/>
            </a:stretch>
          </p:blipFill>
          <p:spPr bwMode="auto">
            <a:xfrm>
              <a:off x="2154" y="3022"/>
              <a:ext cx="984" cy="1298"/>
            </a:xfrm>
            <a:prstGeom prst="rect">
              <a:avLst/>
            </a:prstGeom>
            <a:noFill/>
            <a:ln w="9525">
              <a:noFill/>
              <a:miter lim="800000"/>
              <a:headEnd/>
              <a:tailEnd/>
            </a:ln>
            <a:effectLst/>
          </p:spPr>
        </p:pic>
        <p:pic>
          <p:nvPicPr>
            <p:cNvPr id="301064" name="Picture 8"/>
            <p:cNvPicPr>
              <a:picLocks noChangeAspect="1" noChangeArrowheads="1"/>
            </p:cNvPicPr>
            <p:nvPr/>
          </p:nvPicPr>
          <p:blipFill>
            <a:blip r:embed="rId5"/>
            <a:srcRect/>
            <a:stretch>
              <a:fillRect/>
            </a:stretch>
          </p:blipFill>
          <p:spPr bwMode="auto">
            <a:xfrm>
              <a:off x="0" y="2661"/>
              <a:ext cx="2154" cy="1659"/>
            </a:xfrm>
            <a:prstGeom prst="rect">
              <a:avLst/>
            </a:prstGeom>
            <a:noFill/>
            <a:ln w="9525">
              <a:noFill/>
              <a:miter lim="800000"/>
              <a:headEnd/>
              <a:tailEnd/>
            </a:ln>
            <a:effectLst/>
          </p:spPr>
        </p:pic>
      </p:grpSp>
      <p:grpSp>
        <p:nvGrpSpPr>
          <p:cNvPr id="301065" name="Group 9"/>
          <p:cNvGrpSpPr>
            <a:grpSpLocks/>
          </p:cNvGrpSpPr>
          <p:nvPr/>
        </p:nvGrpSpPr>
        <p:grpSpPr bwMode="auto">
          <a:xfrm>
            <a:off x="6516688" y="908050"/>
            <a:ext cx="2627312" cy="2614613"/>
            <a:chOff x="4105" y="572"/>
            <a:chExt cx="1655" cy="1647"/>
          </a:xfrm>
        </p:grpSpPr>
        <p:pic>
          <p:nvPicPr>
            <p:cNvPr id="301066" name="Picture 10" descr="badger"/>
            <p:cNvPicPr>
              <a:picLocks noChangeAspect="1" noChangeArrowheads="1"/>
            </p:cNvPicPr>
            <p:nvPr/>
          </p:nvPicPr>
          <p:blipFill>
            <a:blip r:embed="rId6"/>
            <a:srcRect/>
            <a:stretch>
              <a:fillRect/>
            </a:stretch>
          </p:blipFill>
          <p:spPr bwMode="auto">
            <a:xfrm>
              <a:off x="4105" y="572"/>
              <a:ext cx="1655" cy="1647"/>
            </a:xfrm>
            <a:prstGeom prst="rect">
              <a:avLst/>
            </a:prstGeom>
            <a:noFill/>
          </p:spPr>
        </p:pic>
        <p:sp>
          <p:nvSpPr>
            <p:cNvPr id="301067" name="Text Box 11"/>
            <p:cNvSpPr txBox="1">
              <a:spLocks noChangeArrowheads="1"/>
            </p:cNvSpPr>
            <p:nvPr/>
          </p:nvSpPr>
          <p:spPr bwMode="auto">
            <a:xfrm>
              <a:off x="4332" y="572"/>
              <a:ext cx="1318" cy="173"/>
            </a:xfrm>
            <a:prstGeom prst="rect">
              <a:avLst/>
            </a:prstGeom>
            <a:noFill/>
            <a:ln w="9525">
              <a:noFill/>
              <a:miter lim="800000"/>
              <a:headEnd/>
              <a:tailEnd/>
            </a:ln>
            <a:effectLst/>
          </p:spPr>
          <p:txBody>
            <a:bodyPr wrap="none">
              <a:spAutoFit/>
            </a:bodyPr>
            <a:lstStyle/>
            <a:p>
              <a:r>
                <a:rPr lang="en-CA" sz="1200"/>
                <a:t>American Badger, </a:t>
              </a:r>
              <a:r>
                <a:rPr lang="en-CA" sz="1200" i="1"/>
                <a:t>jeffersonii</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01065"/>
                                        </p:tgtEl>
                                        <p:attrNameLst>
                                          <p:attrName>style.visibility</p:attrName>
                                        </p:attrNameLst>
                                      </p:cBhvr>
                                      <p:to>
                                        <p:strVal val="visible"/>
                                      </p:to>
                                    </p:set>
                                    <p:animEffect transition="in" filter="fade">
                                      <p:cBhvr>
                                        <p:cTn id="7" dur="2000"/>
                                        <p:tgtEl>
                                          <p:spTgt spid="301065"/>
                                        </p:tgtEl>
                                      </p:cBhvr>
                                    </p:animEffect>
                                  </p:childTnLst>
                                </p:cTn>
                              </p:par>
                            </p:childTnLst>
                          </p:cTn>
                        </p:par>
                        <p:par>
                          <p:cTn id="8" fill="hold">
                            <p:stCondLst>
                              <p:cond delay="2000"/>
                            </p:stCondLst>
                            <p:childTnLst>
                              <p:par>
                                <p:cTn id="9" presetID="10" presetClass="entr" presetSubtype="0" fill="hold" nodeType="afterEffect">
                                  <p:stCondLst>
                                    <p:cond delay="1000"/>
                                  </p:stCondLst>
                                  <p:childTnLst>
                                    <p:set>
                                      <p:cBhvr>
                                        <p:cTn id="10" dur="1" fill="hold">
                                          <p:stCondLst>
                                            <p:cond delay="0"/>
                                          </p:stCondLst>
                                        </p:cTn>
                                        <p:tgtEl>
                                          <p:spTgt spid="301059"/>
                                        </p:tgtEl>
                                        <p:attrNameLst>
                                          <p:attrName>style.visibility</p:attrName>
                                        </p:attrNameLst>
                                      </p:cBhvr>
                                      <p:to>
                                        <p:strVal val="visible"/>
                                      </p:to>
                                    </p:set>
                                    <p:animEffect transition="in" filter="fade">
                                      <p:cBhvr>
                                        <p:cTn id="11" dur="2000"/>
                                        <p:tgtEl>
                                          <p:spTgt spid="301059"/>
                                        </p:tgtEl>
                                      </p:cBhvr>
                                    </p:animEffect>
                                  </p:childTnLst>
                                </p:cTn>
                              </p:par>
                            </p:childTnLst>
                          </p:cTn>
                        </p:par>
                        <p:par>
                          <p:cTn id="12" fill="hold">
                            <p:stCondLst>
                              <p:cond delay="5000"/>
                            </p:stCondLst>
                            <p:childTnLst>
                              <p:par>
                                <p:cTn id="13" presetID="10" presetClass="entr" presetSubtype="0" fill="hold" nodeType="afterEffect">
                                  <p:stCondLst>
                                    <p:cond delay="500"/>
                                  </p:stCondLst>
                                  <p:childTnLst>
                                    <p:set>
                                      <p:cBhvr>
                                        <p:cTn id="14" dur="1" fill="hold">
                                          <p:stCondLst>
                                            <p:cond delay="0"/>
                                          </p:stCondLst>
                                        </p:cTn>
                                        <p:tgtEl>
                                          <p:spTgt spid="301058"/>
                                        </p:tgtEl>
                                        <p:attrNameLst>
                                          <p:attrName>style.visibility</p:attrName>
                                        </p:attrNameLst>
                                      </p:cBhvr>
                                      <p:to>
                                        <p:strVal val="visible"/>
                                      </p:to>
                                    </p:set>
                                    <p:animEffect transition="in" filter="fade">
                                      <p:cBhvr>
                                        <p:cTn id="15" dur="2000"/>
                                        <p:tgtEl>
                                          <p:spTgt spid="301058"/>
                                        </p:tgtEl>
                                      </p:cBhvr>
                                    </p:animEffect>
                                  </p:childTnLst>
                                </p:cTn>
                              </p:par>
                            </p:childTnLst>
                          </p:cTn>
                        </p:par>
                        <p:par>
                          <p:cTn id="16" fill="hold">
                            <p:stCondLst>
                              <p:cond delay="7500"/>
                            </p:stCondLst>
                            <p:childTnLst>
                              <p:par>
                                <p:cTn id="17" presetID="10" presetClass="entr" presetSubtype="0" fill="hold" nodeType="afterEffect">
                                  <p:stCondLst>
                                    <p:cond delay="1000"/>
                                  </p:stCondLst>
                                  <p:childTnLst>
                                    <p:set>
                                      <p:cBhvr>
                                        <p:cTn id="18" dur="1" fill="hold">
                                          <p:stCondLst>
                                            <p:cond delay="0"/>
                                          </p:stCondLst>
                                        </p:cTn>
                                        <p:tgtEl>
                                          <p:spTgt spid="301062"/>
                                        </p:tgtEl>
                                        <p:attrNameLst>
                                          <p:attrName>style.visibility</p:attrName>
                                        </p:attrNameLst>
                                      </p:cBhvr>
                                      <p:to>
                                        <p:strVal val="visible"/>
                                      </p:to>
                                    </p:set>
                                    <p:animEffect transition="in" filter="fade">
                                      <p:cBhvr>
                                        <p:cTn id="19" dur="2000"/>
                                        <p:tgtEl>
                                          <p:spTgt spid="3010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10" name="Rectangle 2"/>
          <p:cNvSpPr>
            <a:spLocks noGrp="1" noRot="1" noChangeArrowheads="1"/>
          </p:cNvSpPr>
          <p:nvPr>
            <p:ph type="title"/>
          </p:nvPr>
        </p:nvSpPr>
        <p:spPr>
          <a:xfrm>
            <a:off x="468313" y="476250"/>
            <a:ext cx="8229600" cy="1143000"/>
          </a:xfrm>
          <a:noFill/>
          <a:ln/>
        </p:spPr>
        <p:txBody>
          <a:bodyPr lIns="90488" tIns="44450" rIns="90488" bIns="44450"/>
          <a:lstStyle/>
          <a:p>
            <a:pPr algn="l"/>
            <a:r>
              <a:rPr lang="en-CA" sz="4000"/>
              <a:t>SARA and </a:t>
            </a:r>
            <a:br>
              <a:rPr lang="en-CA" sz="4000"/>
            </a:br>
            <a:r>
              <a:rPr lang="en-CA" sz="4000"/>
              <a:t>Recovery Planning</a:t>
            </a:r>
          </a:p>
        </p:txBody>
      </p:sp>
      <p:sp>
        <p:nvSpPr>
          <p:cNvPr id="43011" name="Rectangle 3"/>
          <p:cNvSpPr>
            <a:spLocks noGrp="1" noChangeArrowheads="1"/>
          </p:cNvSpPr>
          <p:nvPr>
            <p:ph type="body" sz="half" idx="1"/>
          </p:nvPr>
        </p:nvSpPr>
        <p:spPr>
          <a:xfrm>
            <a:off x="539750" y="1844675"/>
            <a:ext cx="8145463" cy="4525963"/>
          </a:xfrm>
          <a:noFill/>
          <a:ln/>
        </p:spPr>
        <p:txBody>
          <a:bodyPr lIns="90488" tIns="44450" rIns="90488" bIns="44450"/>
          <a:lstStyle/>
          <a:p>
            <a:pPr>
              <a:lnSpc>
                <a:spcPct val="90000"/>
              </a:lnSpc>
            </a:pPr>
            <a:r>
              <a:rPr lang="en-CA" sz="3000"/>
              <a:t>Recovery strategies for endangered threatened and extirpated species must be prepared within specific time frames ( 1, 2,  3 years)</a:t>
            </a:r>
          </a:p>
          <a:p>
            <a:pPr>
              <a:lnSpc>
                <a:spcPct val="90000"/>
              </a:lnSpc>
            </a:pPr>
            <a:r>
              <a:rPr lang="en-CA" sz="3000"/>
              <a:t>Management plans must be prepared for species of special concern (3 years)</a:t>
            </a:r>
          </a:p>
          <a:p>
            <a:pPr>
              <a:lnSpc>
                <a:spcPct val="90000"/>
              </a:lnSpc>
            </a:pPr>
            <a:r>
              <a:rPr lang="en-CA" sz="3000"/>
              <a:t>Recovery strategies and action plans must address threats and identify critical habitat</a:t>
            </a:r>
          </a:p>
          <a:p>
            <a:pPr>
              <a:lnSpc>
                <a:spcPct val="90000"/>
              </a:lnSpc>
            </a:pPr>
            <a:r>
              <a:rPr lang="en-CA" sz="3000"/>
              <a:t>Minister must report on implementation every five years </a:t>
            </a:r>
          </a:p>
        </p:txBody>
      </p:sp>
      <p:sp>
        <p:nvSpPr>
          <p:cNvPr id="43012" name="Rectangle 4"/>
          <p:cNvSpPr>
            <a:spLocks noChangeArrowheads="1"/>
          </p:cNvSpPr>
          <p:nvPr/>
        </p:nvSpPr>
        <p:spPr bwMode="auto">
          <a:xfrm>
            <a:off x="685800" y="6248400"/>
            <a:ext cx="1905000" cy="457200"/>
          </a:xfrm>
          <a:prstGeom prst="rect">
            <a:avLst/>
          </a:prstGeom>
          <a:noFill/>
          <a:ln w="9525">
            <a:noFill/>
            <a:miter lim="800000"/>
            <a:headEnd/>
            <a:tailEnd/>
          </a:ln>
          <a:effectLst/>
        </p:spPr>
        <p:txBody>
          <a:bodyPr lIns="90488" tIns="44450" rIns="90488" bIns="44450"/>
          <a:lstStyle/>
          <a:p>
            <a:pPr eaLnBrk="0" hangingPunct="0"/>
            <a:endParaRPr lang="en-US" sz="2400">
              <a:latin typeface="Times New Roman" pitchFamily="18" charset="0"/>
            </a:endParaRPr>
          </a:p>
        </p:txBody>
      </p:sp>
      <p:sp>
        <p:nvSpPr>
          <p:cNvPr id="43013" name="Rectangle 5"/>
          <p:cNvSpPr>
            <a:spLocks noChangeArrowheads="1"/>
          </p:cNvSpPr>
          <p:nvPr/>
        </p:nvSpPr>
        <p:spPr bwMode="auto">
          <a:xfrm>
            <a:off x="3124200" y="6248400"/>
            <a:ext cx="2895600" cy="457200"/>
          </a:xfrm>
          <a:prstGeom prst="rect">
            <a:avLst/>
          </a:prstGeom>
          <a:noFill/>
          <a:ln w="9525">
            <a:noFill/>
            <a:miter lim="800000"/>
            <a:headEnd/>
            <a:tailEnd/>
          </a:ln>
          <a:effectLst/>
        </p:spPr>
        <p:txBody>
          <a:bodyPr lIns="90488" tIns="44450" rIns="90488" bIns="44450"/>
          <a:lstStyle/>
          <a:p>
            <a:pPr algn="ctr" eaLnBrk="0" hangingPunct="0"/>
            <a:endParaRPr lang="en-US" sz="2400">
              <a:latin typeface="Times New Roman" pitchFamily="18" charset="0"/>
            </a:endParaRPr>
          </a:p>
        </p:txBody>
      </p:sp>
      <p:graphicFrame>
        <p:nvGraphicFramePr>
          <p:cNvPr id="43014" name="Object 6"/>
          <p:cNvGraphicFramePr>
            <a:graphicFrameLocks noChangeAspect="1"/>
          </p:cNvGraphicFramePr>
          <p:nvPr>
            <p:ph sz="half" idx="2"/>
          </p:nvPr>
        </p:nvGraphicFramePr>
        <p:xfrm>
          <a:off x="6300788" y="260350"/>
          <a:ext cx="2517775" cy="1600200"/>
        </p:xfrm>
        <a:graphic>
          <a:graphicData uri="http://schemas.openxmlformats.org/presentationml/2006/ole">
            <p:oleObj spid="_x0000_s43014" name="Document" r:id="rId4" imgW="3417480" imgH="2172960" progId="Word.Document.8">
              <p:embed/>
            </p:oleObj>
          </a:graphicData>
        </a:graphic>
      </p:graphicFrame>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2018" name="Rectangle 2"/>
          <p:cNvSpPr>
            <a:spLocks noGrp="1" noRot="1" noChangeArrowheads="1"/>
          </p:cNvSpPr>
          <p:nvPr>
            <p:ph type="title"/>
          </p:nvPr>
        </p:nvSpPr>
        <p:spPr/>
        <p:txBody>
          <a:bodyPr/>
          <a:lstStyle/>
          <a:p>
            <a:pPr algn="l"/>
            <a:r>
              <a:rPr lang="en-CA" sz="4000"/>
              <a:t>SARA and Critical Habitat: Identification</a:t>
            </a:r>
          </a:p>
        </p:txBody>
      </p:sp>
      <p:sp>
        <p:nvSpPr>
          <p:cNvPr id="342019" name="Rectangle 3"/>
          <p:cNvSpPr>
            <a:spLocks noGrp="1" noChangeArrowheads="1"/>
          </p:cNvSpPr>
          <p:nvPr>
            <p:ph type="body" idx="1"/>
          </p:nvPr>
        </p:nvSpPr>
        <p:spPr>
          <a:xfrm>
            <a:off x="468313" y="1700213"/>
            <a:ext cx="8229600" cy="4895850"/>
          </a:xfrm>
        </p:spPr>
        <p:txBody>
          <a:bodyPr/>
          <a:lstStyle/>
          <a:p>
            <a:pPr>
              <a:spcBef>
                <a:spcPct val="40000"/>
              </a:spcBef>
            </a:pPr>
            <a:r>
              <a:rPr lang="en-CA"/>
              <a:t>"critical habitat" means the habitat that is necessary for the survival or recovery of a listed wildlife species and that is identified as the species’ critical habitat in the recovery strategy or in an action plan for the species. </a:t>
            </a:r>
          </a:p>
          <a:p>
            <a:pPr>
              <a:spcBef>
                <a:spcPct val="40000"/>
              </a:spcBef>
            </a:pPr>
            <a:r>
              <a:rPr lang="en-CA"/>
              <a:t>Must be identified “to the extent possible” “based on the best available information”</a:t>
            </a:r>
          </a:p>
        </p:txBody>
      </p:sp>
      <p:pic>
        <p:nvPicPr>
          <p:cNvPr id="342020" name="Picture 4" descr="Williams Ck ER1 July 2002"/>
          <p:cNvPicPr>
            <a:picLocks noChangeAspect="1" noChangeArrowheads="1"/>
          </p:cNvPicPr>
          <p:nvPr/>
        </p:nvPicPr>
        <p:blipFill>
          <a:blip r:embed="rId2"/>
          <a:srcRect/>
          <a:stretch>
            <a:fillRect/>
          </a:stretch>
        </p:blipFill>
        <p:spPr bwMode="auto">
          <a:xfrm>
            <a:off x="7019925" y="0"/>
            <a:ext cx="2124075" cy="1593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3042" name="Rectangle 2"/>
          <p:cNvSpPr>
            <a:spLocks noGrp="1" noChangeArrowheads="1"/>
          </p:cNvSpPr>
          <p:nvPr>
            <p:ph type="body" idx="1"/>
          </p:nvPr>
        </p:nvSpPr>
        <p:spPr>
          <a:xfrm>
            <a:off x="457200" y="1268413"/>
            <a:ext cx="8229600" cy="5113337"/>
          </a:xfrm>
        </p:spPr>
        <p:txBody>
          <a:bodyPr/>
          <a:lstStyle/>
          <a:p>
            <a:r>
              <a:rPr lang="en-CA"/>
              <a:t>Failure to identify critical habitat in recovery strategies posted on the SARA public registry</a:t>
            </a:r>
          </a:p>
        </p:txBody>
      </p:sp>
      <p:sp>
        <p:nvSpPr>
          <p:cNvPr id="343043" name="Rectangle 3"/>
          <p:cNvSpPr>
            <a:spLocks noGrp="1" noRot="1" noChangeArrowheads="1"/>
          </p:cNvSpPr>
          <p:nvPr>
            <p:ph type="title"/>
          </p:nvPr>
        </p:nvSpPr>
        <p:spPr>
          <a:xfrm>
            <a:off x="323850" y="188913"/>
            <a:ext cx="8518525" cy="1143000"/>
          </a:xfrm>
        </p:spPr>
        <p:txBody>
          <a:bodyPr/>
          <a:lstStyle/>
          <a:p>
            <a:r>
              <a:rPr lang="en-CA"/>
              <a:t>Legal challenges under SARA</a:t>
            </a:r>
          </a:p>
        </p:txBody>
      </p:sp>
      <p:grpSp>
        <p:nvGrpSpPr>
          <p:cNvPr id="343044" name="Group 4"/>
          <p:cNvGrpSpPr>
            <a:grpSpLocks/>
          </p:cNvGrpSpPr>
          <p:nvPr/>
        </p:nvGrpSpPr>
        <p:grpSpPr bwMode="auto">
          <a:xfrm>
            <a:off x="468313" y="3068638"/>
            <a:ext cx="2576512" cy="1914525"/>
            <a:chOff x="521" y="1752"/>
            <a:chExt cx="1623" cy="1206"/>
          </a:xfrm>
        </p:grpSpPr>
        <p:pic>
          <p:nvPicPr>
            <p:cNvPr id="343045" name="Picture 5" descr="PLOVER"/>
            <p:cNvPicPr>
              <a:picLocks noChangeAspect="1" noChangeArrowheads="1"/>
            </p:cNvPicPr>
            <p:nvPr/>
          </p:nvPicPr>
          <p:blipFill>
            <a:blip r:embed="rId2"/>
            <a:srcRect/>
            <a:stretch>
              <a:fillRect/>
            </a:stretch>
          </p:blipFill>
          <p:spPr bwMode="auto">
            <a:xfrm>
              <a:off x="793" y="2115"/>
              <a:ext cx="1089" cy="843"/>
            </a:xfrm>
            <a:prstGeom prst="rect">
              <a:avLst/>
            </a:prstGeom>
            <a:noFill/>
          </p:spPr>
        </p:pic>
        <p:sp>
          <p:nvSpPr>
            <p:cNvPr id="343046" name="Text Box 6"/>
            <p:cNvSpPr txBox="1">
              <a:spLocks noChangeArrowheads="1"/>
            </p:cNvSpPr>
            <p:nvPr/>
          </p:nvSpPr>
          <p:spPr bwMode="auto">
            <a:xfrm>
              <a:off x="521" y="1752"/>
              <a:ext cx="1623" cy="365"/>
            </a:xfrm>
            <a:prstGeom prst="rect">
              <a:avLst/>
            </a:prstGeom>
            <a:noFill/>
            <a:ln w="9525">
              <a:noFill/>
              <a:miter lim="800000"/>
              <a:headEnd/>
              <a:tailEnd/>
            </a:ln>
            <a:effectLst/>
          </p:spPr>
          <p:txBody>
            <a:bodyPr wrap="none">
              <a:spAutoFit/>
            </a:bodyPr>
            <a:lstStyle/>
            <a:p>
              <a:r>
                <a:rPr lang="en-CA"/>
                <a:t>Piping Plover</a:t>
              </a:r>
            </a:p>
          </p:txBody>
        </p:sp>
      </p:grpSp>
      <p:grpSp>
        <p:nvGrpSpPr>
          <p:cNvPr id="343047" name="Group 7"/>
          <p:cNvGrpSpPr>
            <a:grpSpLocks/>
          </p:cNvGrpSpPr>
          <p:nvPr/>
        </p:nvGrpSpPr>
        <p:grpSpPr bwMode="auto">
          <a:xfrm>
            <a:off x="6300788" y="2708275"/>
            <a:ext cx="2574925" cy="3024188"/>
            <a:chOff x="3651" y="2069"/>
            <a:chExt cx="1622" cy="1905"/>
          </a:xfrm>
        </p:grpSpPr>
        <p:grpSp>
          <p:nvGrpSpPr>
            <p:cNvPr id="343048" name="Group 8"/>
            <p:cNvGrpSpPr>
              <a:grpSpLocks/>
            </p:cNvGrpSpPr>
            <p:nvPr/>
          </p:nvGrpSpPr>
          <p:grpSpPr bwMode="auto">
            <a:xfrm>
              <a:off x="3878" y="2523"/>
              <a:ext cx="1098" cy="1451"/>
              <a:chOff x="3878" y="2523"/>
              <a:chExt cx="1098" cy="1451"/>
            </a:xfrm>
          </p:grpSpPr>
          <p:pic>
            <p:nvPicPr>
              <p:cNvPr id="343049" name="Picture 9" descr="sage_grouse_David Menke_USFW"/>
              <p:cNvPicPr>
                <a:picLocks noChangeAspect="1" noChangeArrowheads="1"/>
              </p:cNvPicPr>
              <p:nvPr/>
            </p:nvPicPr>
            <p:blipFill>
              <a:blip r:embed="rId3"/>
              <a:srcRect/>
              <a:stretch>
                <a:fillRect/>
              </a:stretch>
            </p:blipFill>
            <p:spPr bwMode="auto">
              <a:xfrm>
                <a:off x="3878" y="2523"/>
                <a:ext cx="1098" cy="1451"/>
              </a:xfrm>
              <a:prstGeom prst="rect">
                <a:avLst/>
              </a:prstGeom>
              <a:noFill/>
            </p:spPr>
          </p:pic>
          <p:sp>
            <p:nvSpPr>
              <p:cNvPr id="343050" name="Text Box 10"/>
              <p:cNvSpPr txBox="1">
                <a:spLocks noChangeArrowheads="1"/>
              </p:cNvSpPr>
              <p:nvPr/>
            </p:nvSpPr>
            <p:spPr bwMode="auto">
              <a:xfrm>
                <a:off x="3878" y="2523"/>
                <a:ext cx="1075" cy="173"/>
              </a:xfrm>
              <a:prstGeom prst="rect">
                <a:avLst/>
              </a:prstGeom>
              <a:noFill/>
              <a:ln w="9525">
                <a:noFill/>
                <a:miter lim="800000"/>
                <a:headEnd/>
                <a:tailEnd/>
              </a:ln>
              <a:effectLst/>
            </p:spPr>
            <p:txBody>
              <a:bodyPr wrap="none">
                <a:spAutoFit/>
              </a:bodyPr>
              <a:lstStyle/>
              <a:p>
                <a:r>
                  <a:rPr lang="en-CA" sz="1200"/>
                  <a:t>David Menke, USFWS</a:t>
                </a:r>
              </a:p>
            </p:txBody>
          </p:sp>
        </p:grpSp>
        <p:sp>
          <p:nvSpPr>
            <p:cNvPr id="343051" name="Text Box 11"/>
            <p:cNvSpPr txBox="1">
              <a:spLocks noChangeArrowheads="1"/>
            </p:cNvSpPr>
            <p:nvPr/>
          </p:nvSpPr>
          <p:spPr bwMode="auto">
            <a:xfrm>
              <a:off x="3651" y="2069"/>
              <a:ext cx="1622" cy="365"/>
            </a:xfrm>
            <a:prstGeom prst="rect">
              <a:avLst/>
            </a:prstGeom>
            <a:noFill/>
            <a:ln w="9525">
              <a:noFill/>
              <a:miter lim="800000"/>
              <a:headEnd/>
              <a:tailEnd/>
            </a:ln>
            <a:effectLst/>
          </p:spPr>
          <p:txBody>
            <a:bodyPr wrap="none">
              <a:spAutoFit/>
            </a:bodyPr>
            <a:lstStyle/>
            <a:p>
              <a:r>
                <a:rPr lang="en-CA"/>
                <a:t>Sage Grouse</a:t>
              </a:r>
            </a:p>
          </p:txBody>
        </p:sp>
      </p:grpSp>
      <p:grpSp>
        <p:nvGrpSpPr>
          <p:cNvPr id="343052" name="Group 12"/>
          <p:cNvGrpSpPr>
            <a:grpSpLocks/>
          </p:cNvGrpSpPr>
          <p:nvPr/>
        </p:nvGrpSpPr>
        <p:grpSpPr bwMode="auto">
          <a:xfrm>
            <a:off x="3059113" y="4005263"/>
            <a:ext cx="3027362" cy="2317750"/>
            <a:chOff x="1927" y="2387"/>
            <a:chExt cx="1907" cy="1460"/>
          </a:xfrm>
        </p:grpSpPr>
        <p:grpSp>
          <p:nvGrpSpPr>
            <p:cNvPr id="343053" name="Group 13"/>
            <p:cNvGrpSpPr>
              <a:grpSpLocks/>
            </p:cNvGrpSpPr>
            <p:nvPr/>
          </p:nvGrpSpPr>
          <p:grpSpPr bwMode="auto">
            <a:xfrm>
              <a:off x="1927" y="2795"/>
              <a:ext cx="1894" cy="1052"/>
              <a:chOff x="1927" y="2795"/>
              <a:chExt cx="1894" cy="1052"/>
            </a:xfrm>
          </p:grpSpPr>
          <p:pic>
            <p:nvPicPr>
              <p:cNvPr id="343054" name="Picture 14" descr="full_nooksackDace"/>
              <p:cNvPicPr>
                <a:picLocks noChangeAspect="1" noChangeArrowheads="1"/>
              </p:cNvPicPr>
              <p:nvPr/>
            </p:nvPicPr>
            <p:blipFill>
              <a:blip r:embed="rId4"/>
              <a:srcRect/>
              <a:stretch>
                <a:fillRect/>
              </a:stretch>
            </p:blipFill>
            <p:spPr bwMode="auto">
              <a:xfrm>
                <a:off x="1927" y="2795"/>
                <a:ext cx="1894" cy="1052"/>
              </a:xfrm>
              <a:prstGeom prst="rect">
                <a:avLst/>
              </a:prstGeom>
              <a:noFill/>
            </p:spPr>
          </p:pic>
          <p:sp>
            <p:nvSpPr>
              <p:cNvPr id="343055" name="Text Box 15"/>
              <p:cNvSpPr txBox="1">
                <a:spLocks noChangeArrowheads="1"/>
              </p:cNvSpPr>
              <p:nvPr/>
            </p:nvSpPr>
            <p:spPr bwMode="auto">
              <a:xfrm>
                <a:off x="1927" y="3657"/>
                <a:ext cx="701" cy="173"/>
              </a:xfrm>
              <a:prstGeom prst="rect">
                <a:avLst/>
              </a:prstGeom>
              <a:noFill/>
              <a:ln w="9525">
                <a:noFill/>
                <a:miter lim="800000"/>
                <a:headEnd/>
                <a:tailEnd/>
              </a:ln>
              <a:effectLst/>
            </p:spPr>
            <p:txBody>
              <a:bodyPr wrap="none">
                <a:spAutoFit/>
              </a:bodyPr>
              <a:lstStyle/>
              <a:p>
                <a:r>
                  <a:rPr lang="en-CA" sz="1200"/>
                  <a:t>Mike Pearson</a:t>
                </a:r>
              </a:p>
            </p:txBody>
          </p:sp>
        </p:grpSp>
        <p:sp>
          <p:nvSpPr>
            <p:cNvPr id="343056" name="Text Box 16"/>
            <p:cNvSpPr txBox="1">
              <a:spLocks noChangeArrowheads="1"/>
            </p:cNvSpPr>
            <p:nvPr/>
          </p:nvSpPr>
          <p:spPr bwMode="auto">
            <a:xfrm>
              <a:off x="1927" y="2387"/>
              <a:ext cx="1907" cy="365"/>
            </a:xfrm>
            <a:prstGeom prst="rect">
              <a:avLst/>
            </a:prstGeom>
            <a:noFill/>
            <a:ln w="9525">
              <a:noFill/>
              <a:miter lim="800000"/>
              <a:headEnd/>
              <a:tailEnd/>
            </a:ln>
            <a:effectLst/>
          </p:spPr>
          <p:txBody>
            <a:bodyPr wrap="none">
              <a:spAutoFit/>
            </a:bodyPr>
            <a:lstStyle/>
            <a:p>
              <a:r>
                <a:rPr lang="en-CA"/>
                <a:t>Nooksack Dace</a:t>
              </a:r>
            </a:p>
          </p:txBody>
        </p:sp>
      </p:gr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4066" name="Rectangle 2"/>
          <p:cNvSpPr>
            <a:spLocks noGrp="1" noRot="1" noChangeArrowheads="1"/>
          </p:cNvSpPr>
          <p:nvPr>
            <p:ph type="title"/>
          </p:nvPr>
        </p:nvSpPr>
        <p:spPr>
          <a:xfrm>
            <a:off x="250825" y="404813"/>
            <a:ext cx="8362950" cy="1143000"/>
          </a:xfrm>
          <a:noFill/>
          <a:ln/>
        </p:spPr>
        <p:txBody>
          <a:bodyPr lIns="90488" tIns="44450" rIns="90488" bIns="44450"/>
          <a:lstStyle/>
          <a:p>
            <a:pPr algn="l"/>
            <a:r>
              <a:rPr lang="en-CA" sz="4000"/>
              <a:t>SARA and Critical Habitat: Protection</a:t>
            </a:r>
          </a:p>
        </p:txBody>
      </p:sp>
      <p:sp>
        <p:nvSpPr>
          <p:cNvPr id="344067" name="Rectangle 3"/>
          <p:cNvSpPr>
            <a:spLocks noGrp="1" noChangeArrowheads="1"/>
          </p:cNvSpPr>
          <p:nvPr>
            <p:ph type="body" idx="1"/>
          </p:nvPr>
        </p:nvSpPr>
        <p:spPr>
          <a:xfrm>
            <a:off x="468313" y="1844675"/>
            <a:ext cx="8229600" cy="4708525"/>
          </a:xfrm>
          <a:noFill/>
          <a:ln/>
        </p:spPr>
        <p:txBody>
          <a:bodyPr lIns="90488" tIns="44450" rIns="90488" bIns="44450"/>
          <a:lstStyle/>
          <a:p>
            <a:pPr>
              <a:lnSpc>
                <a:spcPct val="90000"/>
              </a:lnSpc>
            </a:pPr>
            <a:r>
              <a:rPr lang="en-CA"/>
              <a:t>Critical habitat identified in the final version of a recovery strategy or action plan posted on the SARA public registry:</a:t>
            </a:r>
          </a:p>
          <a:p>
            <a:pPr lvl="1">
              <a:lnSpc>
                <a:spcPct val="90000"/>
              </a:lnSpc>
            </a:pPr>
            <a:r>
              <a:rPr lang="en-CA" sz="3000"/>
              <a:t>On federal lands, must be protected within 180 days</a:t>
            </a:r>
          </a:p>
          <a:p>
            <a:pPr lvl="1">
              <a:lnSpc>
                <a:spcPct val="90000"/>
              </a:lnSpc>
            </a:pPr>
            <a:r>
              <a:rPr lang="en-CA" sz="3000"/>
              <a:t>On other lands, if it is not “effectively protected” the federal minister must recommend that SARA “safety net” provisions be invoked</a:t>
            </a:r>
          </a:p>
        </p:txBody>
      </p:sp>
      <p:grpSp>
        <p:nvGrpSpPr>
          <p:cNvPr id="344072" name="Group 8"/>
          <p:cNvGrpSpPr>
            <a:grpSpLocks/>
          </p:cNvGrpSpPr>
          <p:nvPr/>
        </p:nvGrpSpPr>
        <p:grpSpPr bwMode="auto">
          <a:xfrm>
            <a:off x="6797675" y="0"/>
            <a:ext cx="2346325" cy="1438275"/>
            <a:chOff x="4282" y="0"/>
            <a:chExt cx="1478" cy="906"/>
          </a:xfrm>
        </p:grpSpPr>
        <p:pic>
          <p:nvPicPr>
            <p:cNvPr id="344069" name="Picture 5" descr="sandverbenamoth_habitat"/>
            <p:cNvPicPr>
              <a:picLocks noChangeAspect="1" noChangeArrowheads="1"/>
            </p:cNvPicPr>
            <p:nvPr/>
          </p:nvPicPr>
          <p:blipFill>
            <a:blip r:embed="rId3"/>
            <a:srcRect/>
            <a:stretch>
              <a:fillRect/>
            </a:stretch>
          </p:blipFill>
          <p:spPr bwMode="auto">
            <a:xfrm>
              <a:off x="4282" y="0"/>
              <a:ext cx="1478" cy="906"/>
            </a:xfrm>
            <a:prstGeom prst="rect">
              <a:avLst/>
            </a:prstGeom>
            <a:noFill/>
          </p:spPr>
        </p:pic>
        <p:sp>
          <p:nvSpPr>
            <p:cNvPr id="344070" name="Text Box 6"/>
            <p:cNvSpPr txBox="1">
              <a:spLocks noChangeArrowheads="1"/>
            </p:cNvSpPr>
            <p:nvPr/>
          </p:nvSpPr>
          <p:spPr bwMode="auto">
            <a:xfrm>
              <a:off x="4298" y="0"/>
              <a:ext cx="1462" cy="192"/>
            </a:xfrm>
            <a:prstGeom prst="rect">
              <a:avLst/>
            </a:prstGeom>
            <a:noFill/>
            <a:ln w="9525">
              <a:noFill/>
              <a:miter lim="800000"/>
              <a:headEnd/>
              <a:tailEnd/>
            </a:ln>
            <a:effectLst/>
          </p:spPr>
          <p:txBody>
            <a:bodyPr wrap="none">
              <a:spAutoFit/>
            </a:bodyPr>
            <a:lstStyle/>
            <a:p>
              <a:pPr>
                <a:spcBef>
                  <a:spcPct val="30000"/>
                </a:spcBef>
              </a:pPr>
              <a:r>
                <a:rPr lang="en-US" sz="1400">
                  <a:cs typeface="Arial" charset="0"/>
                </a:rPr>
                <a:t>Sand-verbena moth habitat</a:t>
              </a:r>
              <a:endParaRPr lang="en-CA" sz="1400">
                <a:cs typeface="Arial" charset="0"/>
              </a:endParaRPr>
            </a:p>
          </p:txBody>
        </p:sp>
        <p:sp>
          <p:nvSpPr>
            <p:cNvPr id="344071" name="Text Box 7"/>
            <p:cNvSpPr txBox="1">
              <a:spLocks noChangeArrowheads="1"/>
            </p:cNvSpPr>
            <p:nvPr/>
          </p:nvSpPr>
          <p:spPr bwMode="auto">
            <a:xfrm>
              <a:off x="5135" y="709"/>
              <a:ext cx="625" cy="192"/>
            </a:xfrm>
            <a:prstGeom prst="rect">
              <a:avLst/>
            </a:prstGeom>
            <a:noFill/>
            <a:ln w="9525">
              <a:noFill/>
              <a:miter lim="800000"/>
              <a:headEnd/>
              <a:tailEnd/>
            </a:ln>
            <a:effectLst/>
          </p:spPr>
          <p:txBody>
            <a:bodyPr wrap="none">
              <a:spAutoFit/>
            </a:bodyPr>
            <a:lstStyle/>
            <a:p>
              <a:r>
                <a:rPr lang="en-CA" sz="1400"/>
                <a:t>Nick Page</a:t>
              </a:r>
            </a:p>
          </p:txBody>
        </p:sp>
      </p:gr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6114" name="Rectangle 2"/>
          <p:cNvSpPr>
            <a:spLocks noGrp="1" noRot="1" noChangeArrowheads="1"/>
          </p:cNvSpPr>
          <p:nvPr>
            <p:ph type="title"/>
          </p:nvPr>
        </p:nvSpPr>
        <p:spPr/>
        <p:txBody>
          <a:bodyPr/>
          <a:lstStyle/>
          <a:p>
            <a:r>
              <a:rPr lang="en-CA"/>
              <a:t>Provincial approach</a:t>
            </a:r>
          </a:p>
        </p:txBody>
      </p:sp>
      <p:sp>
        <p:nvSpPr>
          <p:cNvPr id="346115" name="Rectangle 3"/>
          <p:cNvSpPr>
            <a:spLocks noGrp="1" noChangeArrowheads="1"/>
          </p:cNvSpPr>
          <p:nvPr>
            <p:ph type="body" idx="1"/>
          </p:nvPr>
        </p:nvSpPr>
        <p:spPr>
          <a:xfrm>
            <a:off x="457200" y="1412875"/>
            <a:ext cx="8229600" cy="4713288"/>
          </a:xfrm>
        </p:spPr>
        <p:txBody>
          <a:bodyPr/>
          <a:lstStyle/>
          <a:p>
            <a:pPr>
              <a:lnSpc>
                <a:spcPct val="90000"/>
              </a:lnSpc>
            </a:pPr>
            <a:r>
              <a:rPr lang="en-CA" sz="2800"/>
              <a:t>Provincial recovery strategies are advice: </a:t>
            </a:r>
          </a:p>
          <a:p>
            <a:pPr lvl="1">
              <a:lnSpc>
                <a:spcPct val="90000"/>
              </a:lnSpc>
            </a:pPr>
            <a:r>
              <a:rPr lang="en-CA" sz="2400"/>
              <a:t>Contain a description of the bio-physical attributes of habitat but do not include geospatial information on critical habitat </a:t>
            </a:r>
          </a:p>
          <a:p>
            <a:pPr>
              <a:lnSpc>
                <a:spcPct val="90000"/>
              </a:lnSpc>
              <a:spcBef>
                <a:spcPct val="50000"/>
              </a:spcBef>
            </a:pPr>
            <a:r>
              <a:rPr lang="en-CA" sz="2800"/>
              <a:t>Policies and procedures will be developed to ensure that:</a:t>
            </a:r>
          </a:p>
          <a:p>
            <a:pPr lvl="1">
              <a:lnSpc>
                <a:spcPct val="90000"/>
              </a:lnSpc>
            </a:pPr>
            <a:r>
              <a:rPr lang="en-CA" sz="2400"/>
              <a:t>Identification of critical habitat is transparent, and science-based </a:t>
            </a:r>
          </a:p>
          <a:p>
            <a:pPr lvl="1">
              <a:lnSpc>
                <a:spcPct val="90000"/>
              </a:lnSpc>
            </a:pPr>
            <a:r>
              <a:rPr lang="en-CA" sz="2400"/>
              <a:t>Decisions regarding protection of habitat include consideration of existing provincial tools, socioeconomic factors, and consultation as appropriate </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7138" name="Rectangle 2"/>
          <p:cNvSpPr>
            <a:spLocks noGrp="1" noRot="1" noChangeArrowheads="1"/>
          </p:cNvSpPr>
          <p:nvPr>
            <p:ph type="title"/>
          </p:nvPr>
        </p:nvSpPr>
        <p:spPr/>
        <p:txBody>
          <a:bodyPr/>
          <a:lstStyle/>
          <a:p>
            <a:r>
              <a:rPr lang="en-CA" sz="4000"/>
              <a:t>Canada – BC Agreement on Species at Risk</a:t>
            </a:r>
          </a:p>
        </p:txBody>
      </p:sp>
      <p:sp>
        <p:nvSpPr>
          <p:cNvPr id="347139" name="Rectangle 3"/>
          <p:cNvSpPr>
            <a:spLocks noGrp="1" noChangeArrowheads="1"/>
          </p:cNvSpPr>
          <p:nvPr>
            <p:ph type="body" idx="1"/>
          </p:nvPr>
        </p:nvSpPr>
        <p:spPr>
          <a:xfrm>
            <a:off x="457200" y="1600200"/>
            <a:ext cx="8229600" cy="4781550"/>
          </a:xfrm>
        </p:spPr>
        <p:txBody>
          <a:bodyPr/>
          <a:lstStyle/>
          <a:p>
            <a:pPr>
              <a:lnSpc>
                <a:spcPct val="80000"/>
              </a:lnSpc>
            </a:pPr>
            <a:r>
              <a:rPr lang="en-CA" sz="2800"/>
              <a:t>Framework for communication and cooperation on species at risk in BC</a:t>
            </a:r>
          </a:p>
          <a:p>
            <a:pPr>
              <a:lnSpc>
                <a:spcPct val="80000"/>
              </a:lnSpc>
            </a:pPr>
            <a:r>
              <a:rPr lang="en-CA" sz="2800"/>
              <a:t>Federal agencies have indicated that they will not post recovery strategies without at least a partial identification of critical habitat (if information exists) </a:t>
            </a:r>
          </a:p>
          <a:p>
            <a:pPr>
              <a:lnSpc>
                <a:spcPct val="80000"/>
              </a:lnSpc>
            </a:pPr>
            <a:r>
              <a:rPr lang="en-CA" sz="2800"/>
              <a:t>Species at Risk Coordinating Committee Decision:  </a:t>
            </a:r>
          </a:p>
          <a:p>
            <a:pPr lvl="1">
              <a:lnSpc>
                <a:spcPct val="80000"/>
              </a:lnSpc>
            </a:pPr>
            <a:r>
              <a:rPr lang="en-CA" sz="2400"/>
              <a:t>If critical habitat needs to be identified in the recovery strategy or an addendum to it, the first step will be to consult with the province, so that we can work together to design a consultation process and steps that will result in effective protection. </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62" name="Rectangle 2"/>
          <p:cNvSpPr>
            <a:spLocks noGrp="1" noRot="1" noChangeArrowheads="1"/>
          </p:cNvSpPr>
          <p:nvPr>
            <p:ph type="title"/>
          </p:nvPr>
        </p:nvSpPr>
        <p:spPr>
          <a:xfrm>
            <a:off x="468313" y="404813"/>
            <a:ext cx="8229600" cy="1143000"/>
          </a:xfrm>
        </p:spPr>
        <p:txBody>
          <a:bodyPr/>
          <a:lstStyle/>
          <a:p>
            <a:pPr algn="l"/>
            <a:r>
              <a:rPr lang="en-CA" sz="4000"/>
              <a:t>An example of effective protection in BC Parks</a:t>
            </a:r>
          </a:p>
        </p:txBody>
      </p:sp>
      <p:sp>
        <p:nvSpPr>
          <p:cNvPr id="348163" name="Rectangle 3"/>
          <p:cNvSpPr>
            <a:spLocks noGrp="1" noChangeArrowheads="1"/>
          </p:cNvSpPr>
          <p:nvPr>
            <p:ph type="body" idx="1"/>
          </p:nvPr>
        </p:nvSpPr>
        <p:spPr>
          <a:xfrm>
            <a:off x="468313" y="1844675"/>
            <a:ext cx="8229600" cy="4525963"/>
          </a:xfrm>
        </p:spPr>
        <p:txBody>
          <a:bodyPr/>
          <a:lstStyle/>
          <a:p>
            <a:pPr>
              <a:lnSpc>
                <a:spcPct val="90000"/>
              </a:lnSpc>
            </a:pPr>
            <a:r>
              <a:rPr lang="en-CA" sz="2400"/>
              <a:t>Lyall’s mariposa lily, Threatened, SARA schedule 1</a:t>
            </a:r>
          </a:p>
          <a:p>
            <a:pPr>
              <a:lnSpc>
                <a:spcPct val="90000"/>
              </a:lnSpc>
            </a:pPr>
            <a:r>
              <a:rPr lang="en-CA" sz="2400"/>
              <a:t>10 of 12 populations occur in the South Okanagan Grasslands Protected Area (SOGPA)</a:t>
            </a:r>
          </a:p>
          <a:p>
            <a:pPr>
              <a:lnSpc>
                <a:spcPct val="90000"/>
              </a:lnSpc>
            </a:pPr>
            <a:r>
              <a:rPr lang="en-CA" sz="2400"/>
              <a:t>Habitat in the SOGPA is protected from loss, but may be impacted by threats from invasive alien plants, cattle grazing and forest encroachment </a:t>
            </a:r>
          </a:p>
          <a:p>
            <a:pPr>
              <a:lnSpc>
                <a:spcPct val="90000"/>
              </a:lnSpc>
            </a:pPr>
            <a:r>
              <a:rPr lang="en-CA" sz="2400"/>
              <a:t>Stewardship Plan for the Lyall’s Mariposa Lily in the South Okanagan Grasslands Protected Area:  2008 to 2012</a:t>
            </a:r>
          </a:p>
          <a:p>
            <a:pPr lvl="1">
              <a:lnSpc>
                <a:spcPct val="90000"/>
              </a:lnSpc>
            </a:pPr>
            <a:r>
              <a:rPr lang="en-CA" sz="2000"/>
              <a:t>“This plan provides effective protection for the Lyall’s mariposa lily in the SOGPA by addressing and monitoring major threats, as identified in the recovery strategy.”</a:t>
            </a:r>
          </a:p>
        </p:txBody>
      </p:sp>
      <p:pic>
        <p:nvPicPr>
          <p:cNvPr id="348164" name="Picture 4" descr="lyalls and pollinator4"/>
          <p:cNvPicPr>
            <a:picLocks noChangeAspect="1" noChangeArrowheads="1"/>
          </p:cNvPicPr>
          <p:nvPr/>
        </p:nvPicPr>
        <p:blipFill>
          <a:blip r:embed="rId2"/>
          <a:srcRect/>
          <a:stretch>
            <a:fillRect/>
          </a:stretch>
        </p:blipFill>
        <p:spPr bwMode="auto">
          <a:xfrm>
            <a:off x="6732588" y="0"/>
            <a:ext cx="2411412" cy="18081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4130" name="Picture 2" descr="scoulerscorydalis"/>
          <p:cNvPicPr>
            <a:picLocks noChangeAspect="1" noChangeArrowheads="1"/>
          </p:cNvPicPr>
          <p:nvPr/>
        </p:nvPicPr>
        <p:blipFill>
          <a:blip r:embed="rId3"/>
          <a:srcRect/>
          <a:stretch>
            <a:fillRect/>
          </a:stretch>
        </p:blipFill>
        <p:spPr bwMode="auto">
          <a:xfrm>
            <a:off x="7483475" y="0"/>
            <a:ext cx="1660525" cy="2438400"/>
          </a:xfrm>
          <a:prstGeom prst="rect">
            <a:avLst/>
          </a:prstGeom>
          <a:noFill/>
        </p:spPr>
      </p:pic>
      <p:sp>
        <p:nvSpPr>
          <p:cNvPr id="304131" name="Rectangle 3"/>
          <p:cNvSpPr>
            <a:spLocks noGrp="1" noChangeArrowheads="1"/>
          </p:cNvSpPr>
          <p:nvPr>
            <p:ph type="body" idx="1"/>
          </p:nvPr>
        </p:nvSpPr>
        <p:spPr>
          <a:xfrm>
            <a:off x="457200" y="981075"/>
            <a:ext cx="8686800" cy="5661025"/>
          </a:xfrm>
        </p:spPr>
        <p:txBody>
          <a:bodyPr/>
          <a:lstStyle/>
          <a:p>
            <a:pPr>
              <a:buFont typeface="Wingdings" pitchFamily="2" charset="2"/>
              <a:buNone/>
            </a:pPr>
            <a:r>
              <a:rPr lang="en-US" sz="2800" b="1">
                <a:solidFill>
                  <a:schemeClr val="tx2"/>
                </a:solidFill>
              </a:rPr>
              <a:t>Inventory &amp; habitat protection</a:t>
            </a:r>
          </a:p>
          <a:p>
            <a:r>
              <a:rPr lang="en-US" sz="2800"/>
              <a:t>Scouler’s corydalis – inventory &amp; protection resulted in COSEWIC re-assessment of Not at Risk (from Threatened) – may be removed SARA</a:t>
            </a:r>
          </a:p>
          <a:p>
            <a:r>
              <a:rPr lang="en-US" sz="2800"/>
              <a:t>Dragonflies - inventory work resulted in provincial status re-assessment for multiple species (down from red-listed) </a:t>
            </a:r>
          </a:p>
          <a:p>
            <a:pPr>
              <a:buFont typeface="Wingdings" pitchFamily="2" charset="2"/>
              <a:buNone/>
            </a:pPr>
            <a:r>
              <a:rPr lang="en-US" sz="2800" b="1">
                <a:solidFill>
                  <a:schemeClr val="tx2"/>
                </a:solidFill>
              </a:rPr>
              <a:t>Harvest management</a:t>
            </a:r>
            <a:r>
              <a:rPr lang="en-US" sz="2800">
                <a:solidFill>
                  <a:schemeClr val="tx2"/>
                </a:solidFill>
              </a:rPr>
              <a:t> </a:t>
            </a:r>
          </a:p>
          <a:p>
            <a:r>
              <a:rPr lang="en-US" sz="2800"/>
              <a:t>Sea otter &amp; wood bison were harvested extensively, now populations are expanding</a:t>
            </a:r>
          </a:p>
          <a:p>
            <a:r>
              <a:rPr lang="en-US" sz="2800"/>
              <a:t>Sea otter has been re-assessed as Special Concern by COSEWIC</a:t>
            </a:r>
          </a:p>
          <a:p>
            <a:pPr>
              <a:buFont typeface="Wingdings" pitchFamily="2" charset="2"/>
              <a:buNone/>
            </a:pPr>
            <a:endParaRPr lang="en-US" sz="2400"/>
          </a:p>
        </p:txBody>
      </p:sp>
      <p:sp>
        <p:nvSpPr>
          <p:cNvPr id="304132" name="Rectangle 4"/>
          <p:cNvSpPr>
            <a:spLocks noGrp="1" noRot="1" noChangeArrowheads="1"/>
          </p:cNvSpPr>
          <p:nvPr>
            <p:ph type="title"/>
          </p:nvPr>
        </p:nvSpPr>
        <p:spPr>
          <a:xfrm>
            <a:off x="468313" y="0"/>
            <a:ext cx="8229600" cy="1143000"/>
          </a:xfrm>
        </p:spPr>
        <p:txBody>
          <a:bodyPr/>
          <a:lstStyle/>
          <a:p>
            <a:pPr algn="l"/>
            <a:r>
              <a:rPr lang="en-US"/>
              <a:t>Re-assessment, down-listing</a:t>
            </a:r>
          </a:p>
        </p:txBody>
      </p:sp>
      <p:sp>
        <p:nvSpPr>
          <p:cNvPr id="304133" name="Text Box 5"/>
          <p:cNvSpPr txBox="1">
            <a:spLocks noChangeArrowheads="1"/>
          </p:cNvSpPr>
          <p:nvPr/>
        </p:nvSpPr>
        <p:spPr bwMode="auto">
          <a:xfrm>
            <a:off x="7720013" y="-6350"/>
            <a:ext cx="1449387" cy="274638"/>
          </a:xfrm>
          <a:prstGeom prst="rect">
            <a:avLst/>
          </a:prstGeom>
          <a:noFill/>
          <a:ln w="9525">
            <a:noFill/>
            <a:miter lim="800000"/>
            <a:headEnd/>
            <a:tailEnd/>
          </a:ln>
          <a:effectLst/>
        </p:spPr>
        <p:txBody>
          <a:bodyPr wrap="none">
            <a:spAutoFit/>
          </a:bodyPr>
          <a:lstStyle/>
          <a:p>
            <a:r>
              <a:rPr lang="en-CA" sz="1200"/>
              <a:t>Scouler’s corydalis</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9191" name="Picture 7" descr="Mahogany"/>
          <p:cNvPicPr>
            <a:picLocks noChangeAspect="1" noChangeArrowheads="1"/>
          </p:cNvPicPr>
          <p:nvPr/>
        </p:nvPicPr>
        <p:blipFill>
          <a:blip r:embed="rId2"/>
          <a:srcRect/>
          <a:stretch>
            <a:fillRect/>
          </a:stretch>
        </p:blipFill>
        <p:spPr bwMode="auto">
          <a:xfrm>
            <a:off x="-396875" y="0"/>
            <a:ext cx="9540875" cy="6858000"/>
          </a:xfrm>
          <a:prstGeom prst="rect">
            <a:avLst/>
          </a:prstGeom>
          <a:noFill/>
        </p:spPr>
      </p:pic>
      <p:sp>
        <p:nvSpPr>
          <p:cNvPr id="349186" name="Rectangle 2"/>
          <p:cNvSpPr>
            <a:spLocks noGrp="1" noRot="1" noChangeArrowheads="1"/>
          </p:cNvSpPr>
          <p:nvPr>
            <p:ph type="title"/>
          </p:nvPr>
        </p:nvSpPr>
        <p:spPr>
          <a:xfrm>
            <a:off x="457200" y="274638"/>
            <a:ext cx="6346825" cy="1143000"/>
          </a:xfrm>
        </p:spPr>
        <p:txBody>
          <a:bodyPr/>
          <a:lstStyle/>
          <a:p>
            <a:r>
              <a:rPr lang="en-CA" i="1"/>
              <a:t>CITES</a:t>
            </a:r>
          </a:p>
        </p:txBody>
      </p:sp>
      <p:sp>
        <p:nvSpPr>
          <p:cNvPr id="349187" name="Rectangle 3"/>
          <p:cNvSpPr>
            <a:spLocks noGrp="1" noChangeArrowheads="1"/>
          </p:cNvSpPr>
          <p:nvPr>
            <p:ph type="body" idx="1"/>
          </p:nvPr>
        </p:nvSpPr>
        <p:spPr>
          <a:xfrm>
            <a:off x="0" y="1628775"/>
            <a:ext cx="5435600" cy="5229225"/>
          </a:xfrm>
        </p:spPr>
        <p:txBody>
          <a:bodyPr/>
          <a:lstStyle/>
          <a:p>
            <a:pPr>
              <a:lnSpc>
                <a:spcPct val="80000"/>
              </a:lnSpc>
            </a:pPr>
            <a:r>
              <a:rPr lang="en-CA" sz="2800" b="1"/>
              <a:t>Convention on International Trade in Endangered Species</a:t>
            </a:r>
          </a:p>
          <a:p>
            <a:pPr>
              <a:lnSpc>
                <a:spcPct val="80000"/>
              </a:lnSpc>
            </a:pPr>
            <a:r>
              <a:rPr lang="en-CA" sz="2800" b="1"/>
              <a:t>Movement to morphing it into sustainability treaty (esp. by the EU, USA and Australia)</a:t>
            </a:r>
          </a:p>
          <a:p>
            <a:pPr>
              <a:lnSpc>
                <a:spcPct val="80000"/>
              </a:lnSpc>
            </a:pPr>
            <a:r>
              <a:rPr lang="en-CA" sz="2800" b="1"/>
              <a:t>Regulation of commercially fished and timber spp</a:t>
            </a:r>
          </a:p>
          <a:p>
            <a:pPr>
              <a:lnSpc>
                <a:spcPct val="80000"/>
              </a:lnSpc>
            </a:pPr>
            <a:r>
              <a:rPr lang="en-CA" sz="2800" b="1"/>
              <a:t>Need to maintain our reputation on SAR management.</a:t>
            </a:r>
          </a:p>
        </p:txBody>
      </p:sp>
      <p:pic>
        <p:nvPicPr>
          <p:cNvPr id="349189" name="Picture 5" descr="cites_logo"/>
          <p:cNvPicPr>
            <a:picLocks noChangeAspect="1" noChangeArrowheads="1"/>
          </p:cNvPicPr>
          <p:nvPr/>
        </p:nvPicPr>
        <p:blipFill>
          <a:blip r:embed="rId3"/>
          <a:srcRect/>
          <a:stretch>
            <a:fillRect/>
          </a:stretch>
        </p:blipFill>
        <p:spPr bwMode="auto">
          <a:xfrm>
            <a:off x="5165725" y="0"/>
            <a:ext cx="3978275" cy="2303463"/>
          </a:xfrm>
          <a:prstGeom prst="rect">
            <a:avLst/>
          </a:prstGeom>
          <a:noFill/>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0994" name="Rectangle 2"/>
          <p:cNvSpPr>
            <a:spLocks noGrp="1" noRot="1" noChangeArrowheads="1"/>
          </p:cNvSpPr>
          <p:nvPr>
            <p:ph type="title"/>
          </p:nvPr>
        </p:nvSpPr>
        <p:spPr/>
        <p:txBody>
          <a:bodyPr/>
          <a:lstStyle/>
          <a:p>
            <a:endParaRPr lang="en-US"/>
          </a:p>
        </p:txBody>
      </p:sp>
      <p:sp>
        <p:nvSpPr>
          <p:cNvPr id="340995" name="Rectangle 3"/>
          <p:cNvSpPr>
            <a:spLocks noGrp="1" noChangeArrowheads="1"/>
          </p:cNvSpPr>
          <p:nvPr>
            <p:ph type="body" idx="1"/>
          </p:nvPr>
        </p:nvSpPr>
        <p:spPr/>
        <p:txBody>
          <a:bodyPr/>
          <a:lstStyle/>
          <a:p>
            <a:endParaRPr lang="en-US"/>
          </a:p>
        </p:txBody>
      </p:sp>
      <p:sp>
        <p:nvSpPr>
          <p:cNvPr id="340996" name="WordArt 4"/>
          <p:cNvSpPr>
            <a:spLocks noChangeArrowheads="1" noChangeShapeType="1" noTextEdit="1"/>
          </p:cNvSpPr>
          <p:nvPr/>
        </p:nvSpPr>
        <p:spPr bwMode="auto">
          <a:xfrm>
            <a:off x="3538538" y="2565400"/>
            <a:ext cx="3770312" cy="1281113"/>
          </a:xfrm>
          <a:prstGeom prst="rect">
            <a:avLst/>
          </a:prstGeom>
        </p:spPr>
        <p:txBody>
          <a:bodyPr wrap="none" fromWordArt="1">
            <a:prstTxWarp prst="textDeflateBottom">
              <a:avLst>
                <a:gd name="adj" fmla="val 76472"/>
              </a:avLst>
            </a:prstTxWarp>
            <a:scene3d>
              <a:camera prst="legacyPerspectiveFront">
                <a:rot lat="19799999" lon="19439998" rev="0"/>
              </a:camera>
              <a:lightRig rig="legacyNormal2" dir="t"/>
            </a:scene3d>
            <a:sp3d extrusionH="354000" prstMaterial="legacyMatte">
              <a:extrusionClr>
                <a:srgbClr val="939676"/>
              </a:extrusionClr>
            </a:sp3d>
          </a:bodyPr>
          <a:lstStyle/>
          <a:p>
            <a:pPr algn="ctr"/>
            <a:r>
              <a:rPr lang="en-US" sz="3600" kern="10">
                <a:ln w="9525">
                  <a:round/>
                  <a:headEnd/>
                  <a:tailEnd/>
                </a:ln>
                <a:gradFill rotWithShape="0">
                  <a:gsLst>
                    <a:gs pos="0">
                      <a:srgbClr val="707070"/>
                    </a:gs>
                    <a:gs pos="50000">
                      <a:srgbClr val="FFFFFF"/>
                    </a:gs>
                    <a:gs pos="100000">
                      <a:srgbClr val="707070"/>
                    </a:gs>
                  </a:gsLst>
                  <a:lin ang="2700000" scaled="1"/>
                </a:gradFill>
                <a:latin typeface="Impact"/>
              </a:rPr>
              <a:t>Game Time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2000" fill="hold"/>
                                        <p:tgtEl>
                                          <p:spTgt spid="34099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0996" grpId="0" animBg="1"/>
    </p:bld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882" name="Rectangle 2"/>
          <p:cNvSpPr>
            <a:spLocks noGrp="1" noRot="1" noChangeArrowheads="1"/>
          </p:cNvSpPr>
          <p:nvPr>
            <p:ph type="title"/>
          </p:nvPr>
        </p:nvSpPr>
        <p:spPr>
          <a:xfrm>
            <a:off x="468313" y="549275"/>
            <a:ext cx="8229600" cy="1143000"/>
          </a:xfrm>
        </p:spPr>
        <p:txBody>
          <a:bodyPr/>
          <a:lstStyle/>
          <a:p>
            <a:r>
              <a:rPr lang="en-US"/>
              <a:t>Setting Conservation Priorities</a:t>
            </a:r>
            <a:endParaRPr lang="en-CA"/>
          </a:p>
        </p:txBody>
      </p:sp>
      <p:sp>
        <p:nvSpPr>
          <p:cNvPr id="122883" name="Rectangle 3"/>
          <p:cNvSpPr>
            <a:spLocks noGrp="1" noChangeArrowheads="1"/>
          </p:cNvSpPr>
          <p:nvPr>
            <p:ph type="body" sz="half" idx="1"/>
          </p:nvPr>
        </p:nvSpPr>
        <p:spPr>
          <a:xfrm>
            <a:off x="611188" y="2133600"/>
            <a:ext cx="6624637" cy="4165600"/>
          </a:xfrm>
        </p:spPr>
        <p:txBody>
          <a:bodyPr/>
          <a:lstStyle/>
          <a:p>
            <a:r>
              <a:rPr lang="en-US"/>
              <a:t>Widespread recognition that there are limited resources for species at risk</a:t>
            </a:r>
          </a:p>
          <a:p>
            <a:r>
              <a:rPr lang="en-US"/>
              <a:t>Risk listing is not the same as conservation priority (just one of the things you take into account)</a:t>
            </a:r>
          </a:p>
        </p:txBody>
      </p:sp>
      <p:pic>
        <p:nvPicPr>
          <p:cNvPr id="122884" name="Picture 4" descr="mMAVA1"/>
          <p:cNvPicPr>
            <a:picLocks noChangeAspect="1" noChangeArrowheads="1"/>
          </p:cNvPicPr>
          <p:nvPr>
            <p:ph sz="half" idx="2"/>
          </p:nvPr>
        </p:nvPicPr>
        <p:blipFill>
          <a:blip r:embed="rId2"/>
          <a:srcRect/>
          <a:stretch>
            <a:fillRect/>
          </a:stretch>
        </p:blipFill>
        <p:spPr>
          <a:xfrm>
            <a:off x="7308850" y="4292600"/>
            <a:ext cx="1609725" cy="2352675"/>
          </a:xfrm>
          <a:noFill/>
          <a:ln/>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0274" name="Rectangle 2"/>
          <p:cNvSpPr>
            <a:spLocks noGrp="1" noChangeArrowheads="1"/>
          </p:cNvSpPr>
          <p:nvPr>
            <p:ph type="body" idx="4294967295"/>
          </p:nvPr>
        </p:nvSpPr>
        <p:spPr>
          <a:xfrm>
            <a:off x="250825" y="803275"/>
            <a:ext cx="8229600" cy="5649913"/>
          </a:xfrm>
        </p:spPr>
        <p:txBody>
          <a:bodyPr/>
          <a:lstStyle/>
          <a:p>
            <a:pPr marL="609600" indent="-609600" algn="ctr">
              <a:buFont typeface="Wingdings" pitchFamily="2" charset="2"/>
              <a:buNone/>
            </a:pPr>
            <a:r>
              <a:rPr lang="en-CA">
                <a:solidFill>
                  <a:srgbClr val="FF9900"/>
                </a:solidFill>
              </a:rPr>
              <a:t>	</a:t>
            </a:r>
            <a:r>
              <a:rPr lang="en-CA" sz="3600" b="1">
                <a:solidFill>
                  <a:schemeClr val="tx2"/>
                </a:solidFill>
              </a:rPr>
              <a:t>Recovery efforts fail primarily because action is taken too late to be effective</a:t>
            </a:r>
          </a:p>
          <a:p>
            <a:pPr marL="990600" lvl="1" indent="-533400" algn="ctr">
              <a:buFont typeface="Wingdings" pitchFamily="2" charset="2"/>
              <a:buNone/>
            </a:pPr>
            <a:r>
              <a:rPr lang="en-CA">
                <a:solidFill>
                  <a:schemeClr val="tx2"/>
                </a:solidFill>
              </a:rPr>
              <a:t> 	(McClure et al. 2005)</a:t>
            </a:r>
          </a:p>
          <a:p>
            <a:pPr marL="990600" lvl="1" indent="-533400">
              <a:buFont typeface="Wingdings" pitchFamily="2" charset="2"/>
              <a:buNone/>
            </a:pPr>
            <a:endParaRPr lang="en-CA">
              <a:solidFill>
                <a:schemeClr val="tx2"/>
              </a:solidFill>
            </a:endParaRPr>
          </a:p>
          <a:p>
            <a:pPr marL="990600" lvl="1" indent="-533400">
              <a:buFont typeface="Wingdings" pitchFamily="2" charset="2"/>
              <a:buNone/>
            </a:pPr>
            <a:r>
              <a:rPr lang="en-CA"/>
              <a:t>To be effective at species recovery, we need to:</a:t>
            </a:r>
          </a:p>
          <a:p>
            <a:pPr marL="990600" lvl="1" indent="-533400">
              <a:buClr>
                <a:schemeClr val="hlink"/>
              </a:buClr>
              <a:buSzTx/>
              <a:buFont typeface="Wingdings" pitchFamily="2" charset="2"/>
              <a:buAutoNum type="arabicParenR"/>
            </a:pPr>
            <a:r>
              <a:rPr lang="en-CA"/>
              <a:t>Act sooner</a:t>
            </a:r>
          </a:p>
          <a:p>
            <a:pPr marL="990600" lvl="1" indent="-533400">
              <a:buClr>
                <a:schemeClr val="hlink"/>
              </a:buClr>
              <a:buSzTx/>
              <a:buFont typeface="Wingdings" pitchFamily="2" charset="2"/>
              <a:buAutoNum type="arabicParenR"/>
            </a:pPr>
            <a:r>
              <a:rPr lang="en-CA"/>
              <a:t>Act smarter</a:t>
            </a:r>
          </a:p>
          <a:p>
            <a:pPr marL="990600" lvl="1" indent="-533400">
              <a:buClr>
                <a:schemeClr val="hlink"/>
              </a:buClr>
              <a:buSzTx/>
              <a:buFont typeface="Wingdings" pitchFamily="2" charset="2"/>
              <a:buAutoNum type="arabicParenR"/>
            </a:pPr>
            <a:r>
              <a:rPr lang="en-CA"/>
              <a:t>Invest more wisely</a:t>
            </a:r>
          </a:p>
          <a:p>
            <a:pPr marL="990600" lvl="1" indent="-533400">
              <a:buClr>
                <a:schemeClr val="hlink"/>
              </a:buClr>
              <a:buSzTx/>
              <a:buFont typeface="Wingdings" pitchFamily="2" charset="2"/>
              <a:buAutoNum type="arabicParenR"/>
            </a:pPr>
            <a:r>
              <a:rPr lang="en-CA"/>
              <a:t>Be coordinated, consistent, and predictable</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1298" name="Rectangle 2"/>
          <p:cNvSpPr>
            <a:spLocks noGrp="1" noRot="1" noChangeArrowheads="1"/>
          </p:cNvSpPr>
          <p:nvPr>
            <p:ph type="title"/>
          </p:nvPr>
        </p:nvSpPr>
        <p:spPr/>
        <p:txBody>
          <a:bodyPr/>
          <a:lstStyle/>
          <a:p>
            <a:r>
              <a:rPr lang="en-CA" sz="4000"/>
              <a:t>New Provincial Strategy- the CONSERVATION FRAMEWORK</a:t>
            </a:r>
          </a:p>
        </p:txBody>
      </p:sp>
      <p:sp>
        <p:nvSpPr>
          <p:cNvPr id="311299" name="Rectangle 3"/>
          <p:cNvSpPr>
            <a:spLocks noGrp="1" noChangeArrowheads="1"/>
          </p:cNvSpPr>
          <p:nvPr>
            <p:ph type="body" idx="1"/>
          </p:nvPr>
        </p:nvSpPr>
        <p:spPr>
          <a:xfrm>
            <a:off x="468313" y="1412875"/>
            <a:ext cx="8229600" cy="4525963"/>
          </a:xfrm>
        </p:spPr>
        <p:txBody>
          <a:bodyPr/>
          <a:lstStyle/>
          <a:p>
            <a:r>
              <a:rPr lang="en-CA"/>
              <a:t>Focus on Provincial priorities</a:t>
            </a:r>
          </a:p>
          <a:p>
            <a:r>
              <a:rPr lang="en-CA"/>
              <a:t>Work cooperatively with the federal government</a:t>
            </a:r>
          </a:p>
          <a:p>
            <a:pPr lvl="1"/>
            <a:r>
              <a:rPr lang="en-CA"/>
              <a:t>Canada – BC bilateral agreement</a:t>
            </a:r>
          </a:p>
          <a:p>
            <a:r>
              <a:rPr lang="en-CA"/>
              <a:t>Proactive management approach</a:t>
            </a:r>
          </a:p>
          <a:p>
            <a:pPr lvl="1"/>
            <a:r>
              <a:rPr lang="en-CA"/>
              <a:t>Species at risk and species becoming at risk</a:t>
            </a:r>
          </a:p>
          <a:p>
            <a:r>
              <a:rPr lang="en-CA"/>
              <a:t>Priority driven</a:t>
            </a:r>
          </a:p>
          <a:p>
            <a:r>
              <a:rPr lang="en-CA"/>
              <a:t>Performance-based management</a:t>
            </a:r>
          </a:p>
          <a:p>
            <a:r>
              <a:rPr lang="en-CA"/>
              <a:t>New governance and funding models</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4370" name="Rectangle 2"/>
          <p:cNvSpPr>
            <a:spLocks noGrp="1" noRot="1" noChangeArrowheads="1"/>
          </p:cNvSpPr>
          <p:nvPr>
            <p:ph type="title"/>
          </p:nvPr>
        </p:nvSpPr>
        <p:spPr>
          <a:xfrm>
            <a:off x="468313" y="188913"/>
            <a:ext cx="8229600" cy="1143000"/>
          </a:xfrm>
        </p:spPr>
        <p:txBody>
          <a:bodyPr/>
          <a:lstStyle/>
          <a:p>
            <a:r>
              <a:rPr lang="en-CA"/>
              <a:t>Framework Goals</a:t>
            </a:r>
          </a:p>
        </p:txBody>
      </p:sp>
      <p:sp>
        <p:nvSpPr>
          <p:cNvPr id="314371" name="Rectangle 3"/>
          <p:cNvSpPr>
            <a:spLocks noGrp="1" noChangeArrowheads="1"/>
          </p:cNvSpPr>
          <p:nvPr>
            <p:ph type="body" idx="1"/>
          </p:nvPr>
        </p:nvSpPr>
        <p:spPr>
          <a:xfrm>
            <a:off x="457200" y="1268413"/>
            <a:ext cx="8229600" cy="2592387"/>
          </a:xfrm>
        </p:spPr>
        <p:txBody>
          <a:bodyPr/>
          <a:lstStyle/>
          <a:p>
            <a:pPr marL="609600" indent="-609600">
              <a:lnSpc>
                <a:spcPct val="90000"/>
              </a:lnSpc>
              <a:buSzTx/>
              <a:buFont typeface="Wingdings" pitchFamily="2" charset="2"/>
              <a:buAutoNum type="arabicParenR"/>
            </a:pPr>
            <a:r>
              <a:rPr lang="en-CA" sz="2800"/>
              <a:t>To contribute to global efforts for species and ecosystem conservation </a:t>
            </a:r>
          </a:p>
          <a:p>
            <a:pPr marL="609600" indent="-609600">
              <a:lnSpc>
                <a:spcPct val="90000"/>
              </a:lnSpc>
              <a:buSzTx/>
              <a:buFont typeface="Wingdings" pitchFamily="2" charset="2"/>
              <a:buAutoNum type="arabicParenR"/>
            </a:pPr>
            <a:r>
              <a:rPr lang="en-CA" sz="2800"/>
              <a:t>To prevent species and ecosystems from becoming at risk</a:t>
            </a:r>
          </a:p>
          <a:p>
            <a:pPr marL="609600" indent="-609600">
              <a:lnSpc>
                <a:spcPct val="90000"/>
              </a:lnSpc>
              <a:buSzTx/>
              <a:buFont typeface="Wingdings" pitchFamily="2" charset="2"/>
              <a:buAutoNum type="arabicParenR"/>
            </a:pPr>
            <a:r>
              <a:rPr lang="en-CA" sz="2800"/>
              <a:t>To maintain the full diversity of native species and ecosystems</a:t>
            </a:r>
          </a:p>
          <a:p>
            <a:pPr marL="609600" indent="-609600">
              <a:lnSpc>
                <a:spcPct val="90000"/>
              </a:lnSpc>
              <a:buSzTx/>
              <a:buFont typeface="Wingdings" pitchFamily="2" charset="2"/>
              <a:buAutoNum type="arabicParenR"/>
            </a:pPr>
            <a:endParaRPr lang="en-CA" sz="2800"/>
          </a:p>
        </p:txBody>
      </p:sp>
      <p:pic>
        <p:nvPicPr>
          <p:cNvPr id="314372" name="Picture 4" descr="Caribou"/>
          <p:cNvPicPr>
            <a:picLocks noChangeAspect="1" noChangeArrowheads="1"/>
          </p:cNvPicPr>
          <p:nvPr/>
        </p:nvPicPr>
        <p:blipFill>
          <a:blip r:embed="rId2"/>
          <a:srcRect/>
          <a:stretch>
            <a:fillRect/>
          </a:stretch>
        </p:blipFill>
        <p:spPr bwMode="auto">
          <a:xfrm>
            <a:off x="6659563" y="3644900"/>
            <a:ext cx="1808162" cy="2681288"/>
          </a:xfrm>
          <a:prstGeom prst="rect">
            <a:avLst/>
          </a:prstGeom>
          <a:noFill/>
        </p:spPr>
      </p:pic>
      <p:pic>
        <p:nvPicPr>
          <p:cNvPr id="314373" name="Picture 5" descr="WesternPaintedTurtle"/>
          <p:cNvPicPr>
            <a:picLocks noChangeAspect="1" noChangeArrowheads="1"/>
          </p:cNvPicPr>
          <p:nvPr/>
        </p:nvPicPr>
        <p:blipFill>
          <a:blip r:embed="rId3"/>
          <a:srcRect/>
          <a:stretch>
            <a:fillRect/>
          </a:stretch>
        </p:blipFill>
        <p:spPr bwMode="auto">
          <a:xfrm>
            <a:off x="2700338" y="4365625"/>
            <a:ext cx="3405187" cy="1736725"/>
          </a:xfrm>
          <a:prstGeom prst="rect">
            <a:avLst/>
          </a:prstGeom>
          <a:noFill/>
        </p:spPr>
      </p:pic>
      <p:pic>
        <p:nvPicPr>
          <p:cNvPr id="314374" name="Picture 6" descr="WhiteHeaded_Woodpecker"/>
          <p:cNvPicPr>
            <a:picLocks noChangeAspect="1" noChangeArrowheads="1"/>
          </p:cNvPicPr>
          <p:nvPr/>
        </p:nvPicPr>
        <p:blipFill>
          <a:blip r:embed="rId4"/>
          <a:srcRect/>
          <a:stretch>
            <a:fillRect/>
          </a:stretch>
        </p:blipFill>
        <p:spPr bwMode="auto">
          <a:xfrm>
            <a:off x="684213" y="3933825"/>
            <a:ext cx="1584325" cy="2374900"/>
          </a:xfrm>
          <a:prstGeom prst="rect">
            <a:avLst/>
          </a:prstGeom>
          <a:noFill/>
        </p:spPr>
      </p:pic>
      <p:sp>
        <p:nvSpPr>
          <p:cNvPr id="314375" name="Text Box 7"/>
          <p:cNvSpPr txBox="1">
            <a:spLocks noChangeArrowheads="1"/>
          </p:cNvSpPr>
          <p:nvPr/>
        </p:nvSpPr>
        <p:spPr bwMode="auto">
          <a:xfrm>
            <a:off x="6732588" y="6308725"/>
            <a:ext cx="1652587" cy="304800"/>
          </a:xfrm>
          <a:prstGeom prst="rect">
            <a:avLst/>
          </a:prstGeom>
          <a:noFill/>
          <a:ln w="9525">
            <a:noFill/>
            <a:miter lim="800000"/>
            <a:headEnd/>
            <a:tailEnd/>
          </a:ln>
          <a:effectLst/>
        </p:spPr>
        <p:txBody>
          <a:bodyPr wrap="none">
            <a:spAutoFit/>
          </a:bodyPr>
          <a:lstStyle/>
          <a:p>
            <a:r>
              <a:rPr lang="en-CA" sz="1400">
                <a:solidFill>
                  <a:srgbClr val="FF9933"/>
                </a:solidFill>
                <a:cs typeface="Arial" charset="0"/>
              </a:rPr>
              <a:t>Woodland Caribou</a:t>
            </a:r>
          </a:p>
        </p:txBody>
      </p:sp>
      <p:sp>
        <p:nvSpPr>
          <p:cNvPr id="314376" name="Text Box 8"/>
          <p:cNvSpPr txBox="1">
            <a:spLocks noChangeArrowheads="1"/>
          </p:cNvSpPr>
          <p:nvPr/>
        </p:nvSpPr>
        <p:spPr bwMode="auto">
          <a:xfrm>
            <a:off x="395288" y="6308725"/>
            <a:ext cx="2292350" cy="304800"/>
          </a:xfrm>
          <a:prstGeom prst="rect">
            <a:avLst/>
          </a:prstGeom>
          <a:noFill/>
          <a:ln w="9525">
            <a:noFill/>
            <a:miter lim="800000"/>
            <a:headEnd/>
            <a:tailEnd/>
          </a:ln>
          <a:effectLst/>
        </p:spPr>
        <p:txBody>
          <a:bodyPr wrap="none">
            <a:spAutoFit/>
          </a:bodyPr>
          <a:lstStyle/>
          <a:p>
            <a:r>
              <a:rPr lang="en-CA" sz="1400">
                <a:solidFill>
                  <a:srgbClr val="FF9933"/>
                </a:solidFill>
                <a:cs typeface="Arial" charset="0"/>
              </a:rPr>
              <a:t>White-headed woodpecker</a:t>
            </a:r>
          </a:p>
        </p:txBody>
      </p:sp>
      <p:sp>
        <p:nvSpPr>
          <p:cNvPr id="314377" name="Text Box 9"/>
          <p:cNvSpPr txBox="1">
            <a:spLocks noChangeArrowheads="1"/>
          </p:cNvSpPr>
          <p:nvPr/>
        </p:nvSpPr>
        <p:spPr bwMode="auto">
          <a:xfrm>
            <a:off x="4140200" y="4032250"/>
            <a:ext cx="1997075" cy="304800"/>
          </a:xfrm>
          <a:prstGeom prst="rect">
            <a:avLst/>
          </a:prstGeom>
          <a:noFill/>
          <a:ln w="9525">
            <a:noFill/>
            <a:miter lim="800000"/>
            <a:headEnd/>
            <a:tailEnd/>
          </a:ln>
          <a:effectLst/>
        </p:spPr>
        <p:txBody>
          <a:bodyPr wrap="none">
            <a:spAutoFit/>
          </a:bodyPr>
          <a:lstStyle/>
          <a:p>
            <a:r>
              <a:rPr lang="en-CA" sz="1400">
                <a:solidFill>
                  <a:srgbClr val="FF9933"/>
                </a:solidFill>
                <a:cs typeface="Arial" charset="0"/>
              </a:rPr>
              <a:t>Western Painted Turtle</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5394" name="Rectangle 2"/>
          <p:cNvSpPr>
            <a:spLocks noGrp="1" noRot="1" noChangeArrowheads="1"/>
          </p:cNvSpPr>
          <p:nvPr>
            <p:ph type="title"/>
          </p:nvPr>
        </p:nvSpPr>
        <p:spPr/>
        <p:txBody>
          <a:bodyPr/>
          <a:lstStyle/>
          <a:p>
            <a:r>
              <a:rPr lang="en-CA"/>
              <a:t>A new planning tool</a:t>
            </a:r>
          </a:p>
        </p:txBody>
      </p:sp>
      <p:sp>
        <p:nvSpPr>
          <p:cNvPr id="315395" name="Rectangle 3"/>
          <p:cNvSpPr>
            <a:spLocks noGrp="1" noChangeArrowheads="1"/>
          </p:cNvSpPr>
          <p:nvPr>
            <p:ph type="body" idx="1"/>
          </p:nvPr>
        </p:nvSpPr>
        <p:spPr/>
        <p:txBody>
          <a:bodyPr/>
          <a:lstStyle/>
          <a:p>
            <a:pPr>
              <a:lnSpc>
                <a:spcPct val="90000"/>
              </a:lnSpc>
              <a:buFont typeface="Wingdings" pitchFamily="2" charset="2"/>
              <a:buNone/>
            </a:pPr>
            <a:r>
              <a:rPr lang="en-CA" sz="2800" b="1">
                <a:solidFill>
                  <a:schemeClr val="tx2"/>
                </a:solidFill>
              </a:rPr>
              <a:t>1) Prioritization component</a:t>
            </a:r>
          </a:p>
          <a:p>
            <a:pPr lvl="1">
              <a:lnSpc>
                <a:spcPct val="90000"/>
              </a:lnSpc>
            </a:pPr>
            <a:r>
              <a:rPr lang="en-CA" sz="2400"/>
              <a:t>Prioritize species for conservation and management efforts</a:t>
            </a:r>
          </a:p>
          <a:p>
            <a:pPr lvl="1">
              <a:lnSpc>
                <a:spcPct val="90000"/>
              </a:lnSpc>
            </a:pPr>
            <a:r>
              <a:rPr lang="en-CA" sz="2400"/>
              <a:t>Separate prioritization tools for each of the 3 goals</a:t>
            </a:r>
          </a:p>
          <a:p>
            <a:pPr>
              <a:lnSpc>
                <a:spcPct val="90000"/>
              </a:lnSpc>
              <a:spcBef>
                <a:spcPct val="60000"/>
              </a:spcBef>
              <a:buFont typeface="Wingdings" pitchFamily="2" charset="2"/>
              <a:buNone/>
            </a:pPr>
            <a:r>
              <a:rPr lang="en-CA" sz="2800" b="1">
                <a:solidFill>
                  <a:schemeClr val="tx2"/>
                </a:solidFill>
              </a:rPr>
              <a:t>2) Management action sorting component</a:t>
            </a:r>
          </a:p>
          <a:p>
            <a:pPr lvl="1">
              <a:lnSpc>
                <a:spcPct val="90000"/>
              </a:lnSpc>
            </a:pPr>
            <a:r>
              <a:rPr lang="en-CA" sz="2400"/>
              <a:t>Based on a “decision key”</a:t>
            </a:r>
          </a:p>
          <a:p>
            <a:pPr lvl="1">
              <a:lnSpc>
                <a:spcPct val="90000"/>
              </a:lnSpc>
            </a:pPr>
            <a:r>
              <a:rPr lang="en-CA" sz="2400"/>
              <a:t>Consistent assignment of species to appropriate management actions</a:t>
            </a:r>
          </a:p>
          <a:p>
            <a:pPr lvl="1">
              <a:lnSpc>
                <a:spcPct val="90000"/>
              </a:lnSpc>
            </a:pPr>
            <a:endParaRPr lang="en-CA" sz="2400"/>
          </a:p>
          <a:p>
            <a:pPr>
              <a:lnSpc>
                <a:spcPct val="90000"/>
              </a:lnSpc>
              <a:buFont typeface="Wingdings" pitchFamily="2" charset="2"/>
              <a:buNone/>
            </a:pPr>
            <a:r>
              <a:rPr lang="en-CA" sz="2800" b="1">
                <a:solidFill>
                  <a:schemeClr val="tx2"/>
                </a:solidFill>
              </a:rPr>
              <a:t> Developing a similar tool for ecosystems</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Rectangle 2"/>
          <p:cNvSpPr>
            <a:spLocks noGrp="1" noRot="1" noChangeArrowheads="1"/>
          </p:cNvSpPr>
          <p:nvPr>
            <p:ph type="title"/>
          </p:nvPr>
        </p:nvSpPr>
        <p:spPr/>
        <p:txBody>
          <a:bodyPr/>
          <a:lstStyle/>
          <a:p>
            <a:endParaRPr lang="en-US"/>
          </a:p>
        </p:txBody>
      </p:sp>
      <p:pic>
        <p:nvPicPr>
          <p:cNvPr id="350212" name="Picture 4"/>
          <p:cNvPicPr>
            <a:picLocks noChangeAspect="1" noChangeArrowheads="1"/>
          </p:cNvPicPr>
          <p:nvPr>
            <p:ph type="body" idx="1"/>
          </p:nvPr>
        </p:nvPicPr>
        <p:blipFill>
          <a:blip r:embed="rId2"/>
          <a:srcRect/>
          <a:stretch>
            <a:fillRect/>
          </a:stretch>
        </p:blipFill>
        <p:spPr>
          <a:xfrm>
            <a:off x="250825" y="-171450"/>
            <a:ext cx="9145588" cy="6859588"/>
          </a:xfrm>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5252" name="Text Box 20"/>
          <p:cNvSpPr txBox="1">
            <a:spLocks noChangeArrowheads="1"/>
          </p:cNvSpPr>
          <p:nvPr/>
        </p:nvSpPr>
        <p:spPr bwMode="auto">
          <a:xfrm>
            <a:off x="6732588" y="4868863"/>
            <a:ext cx="863600" cy="366712"/>
          </a:xfrm>
          <a:prstGeom prst="rect">
            <a:avLst/>
          </a:prstGeom>
          <a:noFill/>
          <a:ln w="9525">
            <a:noFill/>
            <a:miter lim="800000"/>
            <a:headEnd/>
            <a:tailEnd/>
          </a:ln>
          <a:effectLst/>
        </p:spPr>
        <p:txBody>
          <a:bodyPr>
            <a:spAutoFit/>
          </a:bodyPr>
          <a:lstStyle/>
          <a:p>
            <a:pPr>
              <a:spcBef>
                <a:spcPct val="50000"/>
              </a:spcBef>
            </a:pPr>
            <a:r>
              <a:rPr lang="en-US" sz="1800"/>
              <a:t>1922</a:t>
            </a:r>
            <a:endParaRPr lang="en-CA" sz="1800"/>
          </a:p>
        </p:txBody>
      </p:sp>
      <p:sp>
        <p:nvSpPr>
          <p:cNvPr id="95258" name="Text Box 26"/>
          <p:cNvSpPr txBox="1">
            <a:spLocks noChangeArrowheads="1"/>
          </p:cNvSpPr>
          <p:nvPr/>
        </p:nvSpPr>
        <p:spPr bwMode="auto">
          <a:xfrm>
            <a:off x="755650" y="4724400"/>
            <a:ext cx="1871663" cy="366713"/>
          </a:xfrm>
          <a:prstGeom prst="rect">
            <a:avLst/>
          </a:prstGeom>
          <a:noFill/>
          <a:ln w="9525">
            <a:noFill/>
            <a:miter lim="800000"/>
            <a:headEnd/>
            <a:tailEnd/>
          </a:ln>
          <a:effectLst/>
        </p:spPr>
        <p:txBody>
          <a:bodyPr>
            <a:spAutoFit/>
          </a:bodyPr>
          <a:lstStyle/>
          <a:p>
            <a:pPr>
              <a:spcBef>
                <a:spcPct val="50000"/>
              </a:spcBef>
            </a:pPr>
            <a:r>
              <a:rPr lang="en-US" sz="1800"/>
              <a:t>1924</a:t>
            </a:r>
            <a:endParaRPr lang="en-CA" sz="1800"/>
          </a:p>
        </p:txBody>
      </p:sp>
      <p:sp>
        <p:nvSpPr>
          <p:cNvPr id="95245" name="Text Box 13"/>
          <p:cNvSpPr txBox="1">
            <a:spLocks noChangeArrowheads="1"/>
          </p:cNvSpPr>
          <p:nvPr/>
        </p:nvSpPr>
        <p:spPr bwMode="auto">
          <a:xfrm>
            <a:off x="3924300" y="3860800"/>
            <a:ext cx="1944688" cy="366713"/>
          </a:xfrm>
          <a:prstGeom prst="rect">
            <a:avLst/>
          </a:prstGeom>
          <a:noFill/>
          <a:ln w="9525">
            <a:noFill/>
            <a:miter lim="800000"/>
            <a:headEnd/>
            <a:tailEnd/>
          </a:ln>
          <a:effectLst/>
        </p:spPr>
        <p:txBody>
          <a:bodyPr>
            <a:spAutoFit/>
          </a:bodyPr>
          <a:lstStyle/>
          <a:p>
            <a:pPr>
              <a:spcBef>
                <a:spcPct val="50000"/>
              </a:spcBef>
            </a:pPr>
            <a:r>
              <a:rPr lang="en-US" sz="1800"/>
              <a:t>Last seen:1910</a:t>
            </a:r>
            <a:endParaRPr lang="en-CA" sz="1800"/>
          </a:p>
        </p:txBody>
      </p:sp>
      <p:sp>
        <p:nvSpPr>
          <p:cNvPr id="95255" name="Text Box 23"/>
          <p:cNvSpPr txBox="1">
            <a:spLocks noChangeArrowheads="1"/>
          </p:cNvSpPr>
          <p:nvPr/>
        </p:nvSpPr>
        <p:spPr bwMode="auto">
          <a:xfrm>
            <a:off x="7092950" y="2997200"/>
            <a:ext cx="1582738" cy="366713"/>
          </a:xfrm>
          <a:prstGeom prst="rect">
            <a:avLst/>
          </a:prstGeom>
          <a:noFill/>
          <a:ln w="9525">
            <a:noFill/>
            <a:miter lim="800000"/>
            <a:headEnd/>
            <a:tailEnd/>
          </a:ln>
          <a:effectLst/>
        </p:spPr>
        <p:txBody>
          <a:bodyPr>
            <a:spAutoFit/>
          </a:bodyPr>
          <a:lstStyle/>
          <a:p>
            <a:pPr>
              <a:spcBef>
                <a:spcPct val="50000"/>
              </a:spcBef>
            </a:pPr>
            <a:r>
              <a:rPr lang="en-US" sz="1800"/>
              <a:t>1940</a:t>
            </a:r>
            <a:endParaRPr lang="en-CA" sz="1800"/>
          </a:p>
        </p:txBody>
      </p:sp>
      <p:sp>
        <p:nvSpPr>
          <p:cNvPr id="95263" name="Text Box 31"/>
          <p:cNvSpPr txBox="1">
            <a:spLocks noChangeArrowheads="1"/>
          </p:cNvSpPr>
          <p:nvPr/>
        </p:nvSpPr>
        <p:spPr bwMode="auto">
          <a:xfrm>
            <a:off x="3708400" y="836613"/>
            <a:ext cx="1368425" cy="366712"/>
          </a:xfrm>
          <a:prstGeom prst="rect">
            <a:avLst/>
          </a:prstGeom>
          <a:noFill/>
          <a:ln w="9525">
            <a:noFill/>
            <a:miter lim="800000"/>
            <a:headEnd/>
            <a:tailEnd/>
          </a:ln>
          <a:effectLst/>
        </p:spPr>
        <p:txBody>
          <a:bodyPr>
            <a:spAutoFit/>
          </a:bodyPr>
          <a:lstStyle/>
          <a:p>
            <a:pPr>
              <a:spcBef>
                <a:spcPct val="50000"/>
              </a:spcBef>
            </a:pPr>
            <a:r>
              <a:rPr lang="en-US" sz="1800"/>
              <a:t>1981</a:t>
            </a:r>
            <a:endParaRPr lang="en-CA" sz="1800"/>
          </a:p>
        </p:txBody>
      </p:sp>
      <p:sp>
        <p:nvSpPr>
          <p:cNvPr id="95246" name="Text Box 14"/>
          <p:cNvSpPr txBox="1">
            <a:spLocks noChangeArrowheads="1"/>
          </p:cNvSpPr>
          <p:nvPr/>
        </p:nvSpPr>
        <p:spPr bwMode="auto">
          <a:xfrm>
            <a:off x="6516688" y="981075"/>
            <a:ext cx="1871662" cy="366713"/>
          </a:xfrm>
          <a:prstGeom prst="rect">
            <a:avLst/>
          </a:prstGeom>
          <a:noFill/>
          <a:ln w="9525">
            <a:noFill/>
            <a:miter lim="800000"/>
            <a:headEnd/>
            <a:tailEnd/>
          </a:ln>
          <a:effectLst/>
        </p:spPr>
        <p:txBody>
          <a:bodyPr>
            <a:spAutoFit/>
          </a:bodyPr>
          <a:lstStyle/>
          <a:p>
            <a:pPr>
              <a:spcBef>
                <a:spcPct val="50000"/>
              </a:spcBef>
            </a:pPr>
            <a:r>
              <a:rPr lang="en-US" sz="1800"/>
              <a:t>1918</a:t>
            </a:r>
            <a:endParaRPr lang="en-CA" sz="1800"/>
          </a:p>
        </p:txBody>
      </p:sp>
      <p:sp>
        <p:nvSpPr>
          <p:cNvPr id="95249" name="Text Box 17"/>
          <p:cNvSpPr txBox="1">
            <a:spLocks noChangeArrowheads="1"/>
          </p:cNvSpPr>
          <p:nvPr/>
        </p:nvSpPr>
        <p:spPr bwMode="auto">
          <a:xfrm>
            <a:off x="755650" y="1125538"/>
            <a:ext cx="2016125" cy="366712"/>
          </a:xfrm>
          <a:prstGeom prst="rect">
            <a:avLst/>
          </a:prstGeom>
          <a:noFill/>
          <a:ln w="9525">
            <a:noFill/>
            <a:miter lim="800000"/>
            <a:headEnd/>
            <a:tailEnd/>
          </a:ln>
          <a:effectLst/>
        </p:spPr>
        <p:txBody>
          <a:bodyPr>
            <a:spAutoFit/>
          </a:bodyPr>
          <a:lstStyle/>
          <a:p>
            <a:pPr>
              <a:spcBef>
                <a:spcPct val="50000"/>
              </a:spcBef>
            </a:pPr>
            <a:r>
              <a:rPr lang="en-US" sz="1800"/>
              <a:t>1930</a:t>
            </a:r>
            <a:endParaRPr lang="en-CA" sz="1800"/>
          </a:p>
        </p:txBody>
      </p:sp>
      <p:sp>
        <p:nvSpPr>
          <p:cNvPr id="95236" name="Text Box 4"/>
          <p:cNvSpPr txBox="1">
            <a:spLocks noChangeArrowheads="1"/>
          </p:cNvSpPr>
          <p:nvPr/>
        </p:nvSpPr>
        <p:spPr bwMode="auto">
          <a:xfrm>
            <a:off x="2751138" y="3232150"/>
            <a:ext cx="184150" cy="366713"/>
          </a:xfrm>
          <a:prstGeom prst="rect">
            <a:avLst/>
          </a:prstGeom>
          <a:noFill/>
          <a:ln w="9525">
            <a:noFill/>
            <a:miter lim="800000"/>
            <a:headEnd/>
            <a:tailEnd/>
          </a:ln>
          <a:effectLst/>
        </p:spPr>
        <p:txBody>
          <a:bodyPr wrap="none">
            <a:spAutoFit/>
          </a:bodyPr>
          <a:lstStyle/>
          <a:p>
            <a:endParaRPr lang="en-US" sz="1800"/>
          </a:p>
        </p:txBody>
      </p:sp>
      <p:pic>
        <p:nvPicPr>
          <p:cNvPr id="95242" name="Picture 10" descr="photo_sagegrouse1"/>
          <p:cNvPicPr>
            <a:picLocks noChangeAspect="1" noChangeArrowheads="1"/>
          </p:cNvPicPr>
          <p:nvPr/>
        </p:nvPicPr>
        <p:blipFill>
          <a:blip r:embed="rId2"/>
          <a:srcRect/>
          <a:stretch>
            <a:fillRect/>
          </a:stretch>
        </p:blipFill>
        <p:spPr bwMode="auto">
          <a:xfrm>
            <a:off x="4711700" y="0"/>
            <a:ext cx="4432300" cy="2259013"/>
          </a:xfrm>
          <a:prstGeom prst="rect">
            <a:avLst/>
          </a:prstGeom>
          <a:noFill/>
        </p:spPr>
      </p:pic>
      <p:pic>
        <p:nvPicPr>
          <p:cNvPr id="95248" name="Picture 16" descr="Viceroy"/>
          <p:cNvPicPr>
            <a:picLocks noChangeAspect="1" noChangeArrowheads="1"/>
          </p:cNvPicPr>
          <p:nvPr/>
        </p:nvPicPr>
        <p:blipFill>
          <a:blip r:embed="rId3"/>
          <a:srcRect/>
          <a:stretch>
            <a:fillRect/>
          </a:stretch>
        </p:blipFill>
        <p:spPr bwMode="auto">
          <a:xfrm>
            <a:off x="0" y="0"/>
            <a:ext cx="3409950" cy="2543175"/>
          </a:xfrm>
          <a:prstGeom prst="rect">
            <a:avLst/>
          </a:prstGeom>
          <a:noFill/>
        </p:spPr>
      </p:pic>
      <p:pic>
        <p:nvPicPr>
          <p:cNvPr id="95251" name="Picture 19" descr="Sphaeralcea munroana bloom"/>
          <p:cNvPicPr>
            <a:picLocks noChangeAspect="1" noChangeArrowheads="1"/>
          </p:cNvPicPr>
          <p:nvPr/>
        </p:nvPicPr>
        <p:blipFill>
          <a:blip r:embed="rId4"/>
          <a:srcRect/>
          <a:stretch>
            <a:fillRect/>
          </a:stretch>
        </p:blipFill>
        <p:spPr bwMode="auto">
          <a:xfrm>
            <a:off x="5651500" y="4000500"/>
            <a:ext cx="3200400" cy="2857500"/>
          </a:xfrm>
          <a:prstGeom prst="rect">
            <a:avLst/>
          </a:prstGeom>
          <a:noFill/>
        </p:spPr>
      </p:pic>
      <p:pic>
        <p:nvPicPr>
          <p:cNvPr id="95254" name="Picture 22" descr="giliasn"/>
          <p:cNvPicPr>
            <a:picLocks noChangeAspect="1" noChangeArrowheads="1"/>
          </p:cNvPicPr>
          <p:nvPr/>
        </p:nvPicPr>
        <p:blipFill>
          <a:blip r:embed="rId5"/>
          <a:srcRect/>
          <a:stretch>
            <a:fillRect/>
          </a:stretch>
        </p:blipFill>
        <p:spPr bwMode="auto">
          <a:xfrm>
            <a:off x="5976938" y="1916113"/>
            <a:ext cx="3167062" cy="2376487"/>
          </a:xfrm>
          <a:prstGeom prst="rect">
            <a:avLst/>
          </a:prstGeom>
          <a:noFill/>
        </p:spPr>
      </p:pic>
      <p:pic>
        <p:nvPicPr>
          <p:cNvPr id="95257" name="Picture 25" descr="haplobl"/>
          <p:cNvPicPr>
            <a:picLocks noChangeAspect="1" noChangeArrowheads="1"/>
          </p:cNvPicPr>
          <p:nvPr/>
        </p:nvPicPr>
        <p:blipFill>
          <a:blip r:embed="rId6"/>
          <a:srcRect/>
          <a:stretch>
            <a:fillRect/>
          </a:stretch>
        </p:blipFill>
        <p:spPr bwMode="auto">
          <a:xfrm>
            <a:off x="0" y="3573463"/>
            <a:ext cx="3543300" cy="3009900"/>
          </a:xfrm>
          <a:prstGeom prst="rect">
            <a:avLst/>
          </a:prstGeom>
          <a:noFill/>
        </p:spPr>
      </p:pic>
      <p:pic>
        <p:nvPicPr>
          <p:cNvPr id="95262" name="Picture 30" descr="jackrabbit01"/>
          <p:cNvPicPr>
            <a:picLocks noChangeAspect="1" noChangeArrowheads="1"/>
          </p:cNvPicPr>
          <p:nvPr/>
        </p:nvPicPr>
        <p:blipFill>
          <a:blip r:embed="rId7"/>
          <a:srcRect/>
          <a:stretch>
            <a:fillRect/>
          </a:stretch>
        </p:blipFill>
        <p:spPr bwMode="auto">
          <a:xfrm>
            <a:off x="2268538" y="692150"/>
            <a:ext cx="3167062" cy="2339975"/>
          </a:xfrm>
          <a:prstGeom prst="rect">
            <a:avLst/>
          </a:prstGeom>
          <a:noFill/>
        </p:spPr>
      </p:pic>
      <p:pic>
        <p:nvPicPr>
          <p:cNvPr id="95244" name="Picture 12" descr="pdouglassiiwa2"/>
          <p:cNvPicPr>
            <a:picLocks noChangeAspect="1" noChangeArrowheads="1"/>
          </p:cNvPicPr>
          <p:nvPr/>
        </p:nvPicPr>
        <p:blipFill>
          <a:blip r:embed="rId8"/>
          <a:srcRect/>
          <a:stretch>
            <a:fillRect/>
          </a:stretch>
        </p:blipFill>
        <p:spPr bwMode="auto">
          <a:xfrm>
            <a:off x="2700338" y="3500438"/>
            <a:ext cx="3743325" cy="2495550"/>
          </a:xfrm>
          <a:prstGeom prst="rect">
            <a:avLst/>
          </a:prstGeom>
          <a:noFill/>
        </p:spPr>
      </p:pic>
      <p:sp>
        <p:nvSpPr>
          <p:cNvPr id="95237" name="Rectangle 5"/>
          <p:cNvSpPr>
            <a:spLocks noGrp="1" noChangeArrowheads="1"/>
          </p:cNvSpPr>
          <p:nvPr>
            <p:ph type="ctrTitle"/>
          </p:nvPr>
        </p:nvSpPr>
        <p:spPr>
          <a:xfrm>
            <a:off x="611188" y="2133600"/>
            <a:ext cx="7777162" cy="1920875"/>
          </a:xfrm>
        </p:spPr>
        <p:txBody>
          <a:bodyPr/>
          <a:lstStyle/>
          <a:p>
            <a:pPr algn="l"/>
            <a:r>
              <a:rPr lang="en-US"/>
              <a:t>Questions?</a:t>
            </a:r>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95244"/>
                                        </p:tgtEl>
                                      </p:cBhvr>
                                    </p:animEffect>
                                    <p:set>
                                      <p:cBhvr>
                                        <p:cTn id="7" dur="1" fill="hold">
                                          <p:stCondLst>
                                            <p:cond delay="4999"/>
                                          </p:stCondLst>
                                        </p:cTn>
                                        <p:tgtEl>
                                          <p:spTgt spid="95244"/>
                                        </p:tgtEl>
                                        <p:attrNameLst>
                                          <p:attrName>style.visibility</p:attrName>
                                        </p:attrNameLst>
                                      </p:cBhvr>
                                      <p:to>
                                        <p:strVal val="hidden"/>
                                      </p:to>
                                    </p:set>
                                  </p:childTnLst>
                                </p:cTn>
                              </p:par>
                            </p:childTnLst>
                          </p:cTn>
                        </p:par>
                        <p:par>
                          <p:cTn id="8" fill="hold">
                            <p:stCondLst>
                              <p:cond delay="5000"/>
                            </p:stCondLst>
                            <p:childTnLst>
                              <p:par>
                                <p:cTn id="9" presetID="10" presetClass="exit" presetSubtype="0" fill="hold" nodeType="afterEffect">
                                  <p:stCondLst>
                                    <p:cond delay="0"/>
                                  </p:stCondLst>
                                  <p:childTnLst>
                                    <p:animEffect transition="out" filter="fade">
                                      <p:cBhvr>
                                        <p:cTn id="10" dur="5000"/>
                                        <p:tgtEl>
                                          <p:spTgt spid="95242"/>
                                        </p:tgtEl>
                                      </p:cBhvr>
                                    </p:animEffect>
                                    <p:set>
                                      <p:cBhvr>
                                        <p:cTn id="11" dur="1" fill="hold">
                                          <p:stCondLst>
                                            <p:cond delay="4999"/>
                                          </p:stCondLst>
                                        </p:cTn>
                                        <p:tgtEl>
                                          <p:spTgt spid="95242"/>
                                        </p:tgtEl>
                                        <p:attrNameLst>
                                          <p:attrName>style.visibility</p:attrName>
                                        </p:attrNameLst>
                                      </p:cBhvr>
                                      <p:to>
                                        <p:strVal val="hidden"/>
                                      </p:to>
                                    </p:set>
                                  </p:childTnLst>
                                </p:cTn>
                              </p:par>
                            </p:childTnLst>
                          </p:cTn>
                        </p:par>
                        <p:par>
                          <p:cTn id="12" fill="hold">
                            <p:stCondLst>
                              <p:cond delay="10000"/>
                            </p:stCondLst>
                            <p:childTnLst>
                              <p:par>
                                <p:cTn id="13" presetID="10" presetClass="exit" presetSubtype="0" fill="hold" nodeType="afterEffect">
                                  <p:stCondLst>
                                    <p:cond delay="0"/>
                                  </p:stCondLst>
                                  <p:childTnLst>
                                    <p:animEffect transition="out" filter="fade">
                                      <p:cBhvr>
                                        <p:cTn id="14" dur="5000"/>
                                        <p:tgtEl>
                                          <p:spTgt spid="95251"/>
                                        </p:tgtEl>
                                      </p:cBhvr>
                                    </p:animEffect>
                                    <p:set>
                                      <p:cBhvr>
                                        <p:cTn id="15" dur="1" fill="hold">
                                          <p:stCondLst>
                                            <p:cond delay="4999"/>
                                          </p:stCondLst>
                                        </p:cTn>
                                        <p:tgtEl>
                                          <p:spTgt spid="95251"/>
                                        </p:tgtEl>
                                        <p:attrNameLst>
                                          <p:attrName>style.visibility</p:attrName>
                                        </p:attrNameLst>
                                      </p:cBhvr>
                                      <p:to>
                                        <p:strVal val="hidden"/>
                                      </p:to>
                                    </p:set>
                                  </p:childTnLst>
                                </p:cTn>
                              </p:par>
                            </p:childTnLst>
                          </p:cTn>
                        </p:par>
                        <p:par>
                          <p:cTn id="16" fill="hold">
                            <p:stCondLst>
                              <p:cond delay="15000"/>
                            </p:stCondLst>
                            <p:childTnLst>
                              <p:par>
                                <p:cTn id="17" presetID="10" presetClass="exit" presetSubtype="0" fill="hold" nodeType="afterEffect">
                                  <p:stCondLst>
                                    <p:cond delay="0"/>
                                  </p:stCondLst>
                                  <p:childTnLst>
                                    <p:animEffect transition="out" filter="fade">
                                      <p:cBhvr>
                                        <p:cTn id="18" dur="5000"/>
                                        <p:tgtEl>
                                          <p:spTgt spid="95257"/>
                                        </p:tgtEl>
                                      </p:cBhvr>
                                    </p:animEffect>
                                    <p:set>
                                      <p:cBhvr>
                                        <p:cTn id="19" dur="1" fill="hold">
                                          <p:stCondLst>
                                            <p:cond delay="4999"/>
                                          </p:stCondLst>
                                        </p:cTn>
                                        <p:tgtEl>
                                          <p:spTgt spid="95257"/>
                                        </p:tgtEl>
                                        <p:attrNameLst>
                                          <p:attrName>style.visibility</p:attrName>
                                        </p:attrNameLst>
                                      </p:cBhvr>
                                      <p:to>
                                        <p:strVal val="hidden"/>
                                      </p:to>
                                    </p:set>
                                  </p:childTnLst>
                                </p:cTn>
                              </p:par>
                            </p:childTnLst>
                          </p:cTn>
                        </p:par>
                        <p:par>
                          <p:cTn id="20" fill="hold">
                            <p:stCondLst>
                              <p:cond delay="20000"/>
                            </p:stCondLst>
                            <p:childTnLst>
                              <p:par>
                                <p:cTn id="21" presetID="10" presetClass="exit" presetSubtype="0" fill="hold" nodeType="afterEffect">
                                  <p:stCondLst>
                                    <p:cond delay="0"/>
                                  </p:stCondLst>
                                  <p:childTnLst>
                                    <p:animEffect transition="out" filter="fade">
                                      <p:cBhvr>
                                        <p:cTn id="22" dur="2000"/>
                                        <p:tgtEl>
                                          <p:spTgt spid="95248"/>
                                        </p:tgtEl>
                                      </p:cBhvr>
                                    </p:animEffect>
                                    <p:set>
                                      <p:cBhvr>
                                        <p:cTn id="23" dur="1" fill="hold">
                                          <p:stCondLst>
                                            <p:cond delay="1999"/>
                                          </p:stCondLst>
                                        </p:cTn>
                                        <p:tgtEl>
                                          <p:spTgt spid="95248"/>
                                        </p:tgtEl>
                                        <p:attrNameLst>
                                          <p:attrName>style.visibility</p:attrName>
                                        </p:attrNameLst>
                                      </p:cBhvr>
                                      <p:to>
                                        <p:strVal val="hidden"/>
                                      </p:to>
                                    </p:set>
                                  </p:childTnLst>
                                </p:cTn>
                              </p:par>
                            </p:childTnLst>
                          </p:cTn>
                        </p:par>
                        <p:par>
                          <p:cTn id="24" fill="hold">
                            <p:stCondLst>
                              <p:cond delay="22000"/>
                            </p:stCondLst>
                            <p:childTnLst>
                              <p:par>
                                <p:cTn id="25" presetID="10" presetClass="exit" presetSubtype="0" fill="hold" nodeType="afterEffect">
                                  <p:stCondLst>
                                    <p:cond delay="0"/>
                                  </p:stCondLst>
                                  <p:childTnLst>
                                    <p:animEffect transition="out" filter="fade">
                                      <p:cBhvr>
                                        <p:cTn id="26" dur="5000"/>
                                        <p:tgtEl>
                                          <p:spTgt spid="95254"/>
                                        </p:tgtEl>
                                      </p:cBhvr>
                                    </p:animEffect>
                                    <p:set>
                                      <p:cBhvr>
                                        <p:cTn id="27" dur="1" fill="hold">
                                          <p:stCondLst>
                                            <p:cond delay="4999"/>
                                          </p:stCondLst>
                                        </p:cTn>
                                        <p:tgtEl>
                                          <p:spTgt spid="95254"/>
                                        </p:tgtEl>
                                        <p:attrNameLst>
                                          <p:attrName>style.visibility</p:attrName>
                                        </p:attrNameLst>
                                      </p:cBhvr>
                                      <p:to>
                                        <p:strVal val="hidden"/>
                                      </p:to>
                                    </p:set>
                                  </p:childTnLst>
                                </p:cTn>
                              </p:par>
                            </p:childTnLst>
                          </p:cTn>
                        </p:par>
                        <p:par>
                          <p:cTn id="28" fill="hold">
                            <p:stCondLst>
                              <p:cond delay="27000"/>
                            </p:stCondLst>
                            <p:childTnLst>
                              <p:par>
                                <p:cTn id="29" presetID="10" presetClass="exit" presetSubtype="0" fill="hold" nodeType="afterEffect">
                                  <p:stCondLst>
                                    <p:cond delay="0"/>
                                  </p:stCondLst>
                                  <p:childTnLst>
                                    <p:animEffect transition="out" filter="fade">
                                      <p:cBhvr>
                                        <p:cTn id="30" dur="5000"/>
                                        <p:tgtEl>
                                          <p:spTgt spid="95262"/>
                                        </p:tgtEl>
                                      </p:cBhvr>
                                    </p:animEffect>
                                    <p:set>
                                      <p:cBhvr>
                                        <p:cTn id="31" dur="1" fill="hold">
                                          <p:stCondLst>
                                            <p:cond delay="4999"/>
                                          </p:stCondLst>
                                        </p:cTn>
                                        <p:tgtEl>
                                          <p:spTgt spid="9526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0058" name="Text Box 10"/>
          <p:cNvSpPr txBox="1">
            <a:spLocks noChangeArrowheads="1"/>
          </p:cNvSpPr>
          <p:nvPr/>
        </p:nvSpPr>
        <p:spPr bwMode="auto">
          <a:xfrm>
            <a:off x="2751138" y="3232150"/>
            <a:ext cx="184150" cy="366713"/>
          </a:xfrm>
          <a:prstGeom prst="rect">
            <a:avLst/>
          </a:prstGeom>
          <a:noFill/>
          <a:ln w="9525">
            <a:noFill/>
            <a:miter lim="800000"/>
            <a:headEnd/>
            <a:tailEnd/>
          </a:ln>
          <a:effectLst/>
        </p:spPr>
        <p:txBody>
          <a:bodyPr wrap="none">
            <a:spAutoFit/>
          </a:bodyPr>
          <a:lstStyle/>
          <a:p>
            <a:endParaRPr lang="en-US" sz="1800"/>
          </a:p>
        </p:txBody>
      </p:sp>
      <p:sp>
        <p:nvSpPr>
          <p:cNvPr id="130067" name="Rectangle 19"/>
          <p:cNvSpPr>
            <a:spLocks noGrp="1" noChangeArrowheads="1"/>
          </p:cNvSpPr>
          <p:nvPr>
            <p:ph type="ctrTitle"/>
          </p:nvPr>
        </p:nvSpPr>
        <p:spPr>
          <a:xfrm>
            <a:off x="611188" y="2133600"/>
            <a:ext cx="7777162" cy="1920875"/>
          </a:xfrm>
        </p:spPr>
        <p:txBody>
          <a:bodyPr/>
          <a:lstStyle/>
          <a:p>
            <a:pPr algn="l"/>
            <a:r>
              <a:rPr lang="en-US"/>
              <a:t>Questions?</a:t>
            </a:r>
            <a:endParaRPr lang="en-CA"/>
          </a:p>
        </p:txBody>
      </p:sp>
    </p:spTree>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Stream">
  <a:themeElements>
    <a:clrScheme name="Stream 11">
      <a:dk1>
        <a:srgbClr val="000514"/>
      </a:dk1>
      <a:lt1>
        <a:srgbClr val="FFFFFF"/>
      </a:lt1>
      <a:dk2>
        <a:srgbClr val="003399"/>
      </a:dk2>
      <a:lt2>
        <a:srgbClr val="FFCC66"/>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
      <a:clrScheme name="Stream 10">
        <a:dk1>
          <a:srgbClr val="000514"/>
        </a:dk1>
        <a:lt1>
          <a:srgbClr val="FFFFFF"/>
        </a:lt1>
        <a:dk2>
          <a:srgbClr val="003399"/>
        </a:dk2>
        <a:lt2>
          <a:srgbClr val="FFCC00"/>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11">
        <a:dk1>
          <a:srgbClr val="000514"/>
        </a:dk1>
        <a:lt1>
          <a:srgbClr val="FFFFFF"/>
        </a:lt1>
        <a:dk2>
          <a:srgbClr val="003399"/>
        </a:dk2>
        <a:lt2>
          <a:srgbClr val="FFCC66"/>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Stream</Template>
  <TotalTime>12809</TotalTime>
  <Words>3139</Words>
  <Application>Microsoft PowerPoint</Application>
  <PresentationFormat>On-screen Show (4:3)</PresentationFormat>
  <Paragraphs>465</Paragraphs>
  <Slides>64</Slides>
  <Notes>18</Notes>
  <HiddenSlides>0</HiddenSlides>
  <MMClips>0</MMClips>
  <ScaleCrop>false</ScaleCrop>
  <HeadingPairs>
    <vt:vector size="8" baseType="variant">
      <vt:variant>
        <vt:lpstr>Fonts Used</vt:lpstr>
      </vt:variant>
      <vt:variant>
        <vt:i4>5</vt:i4>
      </vt:variant>
      <vt:variant>
        <vt:lpstr>Design Template</vt:lpstr>
      </vt:variant>
      <vt:variant>
        <vt:i4>1</vt:i4>
      </vt:variant>
      <vt:variant>
        <vt:lpstr>Embedded OLE Servers</vt:lpstr>
      </vt:variant>
      <vt:variant>
        <vt:i4>5</vt:i4>
      </vt:variant>
      <vt:variant>
        <vt:lpstr>Slide Titles</vt:lpstr>
      </vt:variant>
      <vt:variant>
        <vt:i4>64</vt:i4>
      </vt:variant>
    </vt:vector>
  </HeadingPairs>
  <TitlesOfParts>
    <vt:vector size="75" baseType="lpstr">
      <vt:lpstr>Arial</vt:lpstr>
      <vt:lpstr>Times New Roman</vt:lpstr>
      <vt:lpstr>Wingdings</vt:lpstr>
      <vt:lpstr>Tahoma</vt:lpstr>
      <vt:lpstr>Verdana</vt:lpstr>
      <vt:lpstr>Stream</vt:lpstr>
      <vt:lpstr>Microsoft Word Document</vt:lpstr>
      <vt:lpstr>Microsoft Photo Editor 3.0 Photo</vt:lpstr>
      <vt:lpstr>Microsoft Graph 97 Chart</vt:lpstr>
      <vt:lpstr>Microsoft Graph Chart</vt:lpstr>
      <vt:lpstr>Microsoft Office Excel Chart</vt:lpstr>
      <vt:lpstr>Species at Risk 101</vt:lpstr>
      <vt:lpstr>Outline</vt:lpstr>
      <vt:lpstr>Why Protect Species at Risk?</vt:lpstr>
      <vt:lpstr>Slide 4</vt:lpstr>
      <vt:lpstr>Rio Convention</vt:lpstr>
      <vt:lpstr>Accord for the  Protection of Species at Risk</vt:lpstr>
      <vt:lpstr>Accord for the  Protection of Species at Risk</vt:lpstr>
      <vt:lpstr>Agreements under the Accord</vt:lpstr>
      <vt:lpstr>Key Accord Agreements</vt:lpstr>
      <vt:lpstr>The Species at Risk Act (SARA)</vt:lpstr>
      <vt:lpstr>Slide 11</vt:lpstr>
      <vt:lpstr>SARA – Basic Elements</vt:lpstr>
      <vt:lpstr>SARA and the provinces</vt:lpstr>
      <vt:lpstr>SARA and the “Safety Net”</vt:lpstr>
      <vt:lpstr>Slide 15</vt:lpstr>
      <vt:lpstr>Canadian Jurisdictions with Legislation &amp; Regulations providing for protection of individuals and residences of listed Species at Risk (numbers)</vt:lpstr>
      <vt:lpstr>Stick and Carrots </vt:lpstr>
      <vt:lpstr>Legal challenges – species at risk</vt:lpstr>
      <vt:lpstr>Slide 19</vt:lpstr>
      <vt:lpstr>Slide 20</vt:lpstr>
      <vt:lpstr>COSEWIC</vt:lpstr>
      <vt:lpstr>COSEWIC  Assessment</vt:lpstr>
      <vt:lpstr>COSEWIC’s Criteria</vt:lpstr>
      <vt:lpstr>Slide 24</vt:lpstr>
      <vt:lpstr>Slide 25</vt:lpstr>
      <vt:lpstr>Getting off the List (cont.)</vt:lpstr>
      <vt:lpstr>B.C. Conservation Data Centre</vt:lpstr>
      <vt:lpstr>Conservation Status Ranking</vt:lpstr>
      <vt:lpstr>Conservation Status Rank</vt:lpstr>
      <vt:lpstr>Any Scale</vt:lpstr>
      <vt:lpstr>Criteria</vt:lpstr>
      <vt:lpstr>Slide 32</vt:lpstr>
      <vt:lpstr>Legal listing</vt:lpstr>
      <vt:lpstr>Slide 34</vt:lpstr>
      <vt:lpstr>BC’s approach to protecting Species At Risk</vt:lpstr>
      <vt:lpstr>Existing Tools</vt:lpstr>
      <vt:lpstr>Wildlife Amendment Act, 2004</vt:lpstr>
      <vt:lpstr>Forest and Range Practices Act Identified Wildlife</vt:lpstr>
      <vt:lpstr>Land Tenure Challenges</vt:lpstr>
      <vt:lpstr>Recovery Planning</vt:lpstr>
      <vt:lpstr>Recovery Planning</vt:lpstr>
      <vt:lpstr>Recovery planning – why do it?</vt:lpstr>
      <vt:lpstr>Responsibility for Recovery Planning in BC</vt:lpstr>
      <vt:lpstr>Recovery Teams - role</vt:lpstr>
      <vt:lpstr>Recovery Planning in BC</vt:lpstr>
      <vt:lpstr>Approaches to Recovery Planning</vt:lpstr>
      <vt:lpstr>SARA and  Recovery Planning</vt:lpstr>
      <vt:lpstr>SARA and Critical Habitat: Identification</vt:lpstr>
      <vt:lpstr>Legal challenges under SARA</vt:lpstr>
      <vt:lpstr>SARA and Critical Habitat: Protection</vt:lpstr>
      <vt:lpstr>Provincial approach</vt:lpstr>
      <vt:lpstr>Canada – BC Agreement on Species at Risk</vt:lpstr>
      <vt:lpstr>An example of effective protection in BC Parks</vt:lpstr>
      <vt:lpstr>Re-assessment, down-listing</vt:lpstr>
      <vt:lpstr>CITES</vt:lpstr>
      <vt:lpstr>Slide 56</vt:lpstr>
      <vt:lpstr>Setting Conservation Priorities</vt:lpstr>
      <vt:lpstr>Slide 58</vt:lpstr>
      <vt:lpstr>New Provincial Strategy- the CONSERVATION FRAMEWORK</vt:lpstr>
      <vt:lpstr>Framework Goals</vt:lpstr>
      <vt:lpstr>A new planning tool</vt:lpstr>
      <vt:lpstr>Slide 62</vt:lpstr>
      <vt:lpstr>Questions?</vt:lpstr>
      <vt:lpstr>Questions?</vt:lpstr>
    </vt:vector>
  </TitlesOfParts>
  <Company>BC Government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National Approach to the Protection of Species at Risk</dc:title>
  <dc:creator>knelson</dc:creator>
  <cp:lastModifiedBy>Christine  Unghy</cp:lastModifiedBy>
  <cp:revision>98</cp:revision>
  <dcterms:created xsi:type="dcterms:W3CDTF">2003-11-24T19:45:40Z</dcterms:created>
  <dcterms:modified xsi:type="dcterms:W3CDTF">2008-06-03T15:50:35Z</dcterms:modified>
</cp:coreProperties>
</file>